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Lst>
  <p:notesMasterIdLst>
    <p:notesMasterId r:id="rId31"/>
  </p:notesMasterIdLst>
  <p:handoutMasterIdLst>
    <p:handoutMasterId r:id="rId32"/>
  </p:handoutMasterIdLst>
  <p:sldIdLst>
    <p:sldId id="283" r:id="rId2"/>
    <p:sldId id="475" r:id="rId3"/>
    <p:sldId id="561" r:id="rId4"/>
    <p:sldId id="564" r:id="rId5"/>
    <p:sldId id="565" r:id="rId6"/>
    <p:sldId id="566" r:id="rId7"/>
    <p:sldId id="567" r:id="rId8"/>
    <p:sldId id="639" r:id="rId9"/>
    <p:sldId id="525" r:id="rId10"/>
    <p:sldId id="571" r:id="rId11"/>
    <p:sldId id="592" r:id="rId12"/>
    <p:sldId id="641" r:id="rId13"/>
    <p:sldId id="640" r:id="rId14"/>
    <p:sldId id="590" r:id="rId15"/>
    <p:sldId id="591" r:id="rId16"/>
    <p:sldId id="593" r:id="rId17"/>
    <p:sldId id="476" r:id="rId18"/>
    <p:sldId id="406" r:id="rId19"/>
    <p:sldId id="637" r:id="rId20"/>
    <p:sldId id="638" r:id="rId21"/>
    <p:sldId id="589" r:id="rId22"/>
    <p:sldId id="573" r:id="rId23"/>
    <p:sldId id="330" r:id="rId24"/>
    <p:sldId id="342" r:id="rId25"/>
    <p:sldId id="579" r:id="rId26"/>
    <p:sldId id="585" r:id="rId27"/>
    <p:sldId id="586" r:id="rId28"/>
    <p:sldId id="622" r:id="rId29"/>
    <p:sldId id="267"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pun shah" initials="Ns" lastIdx="10" clrIdx="0">
    <p:extLst>
      <p:ext uri="{19B8F6BF-5375-455C-9EA6-DF929625EA0E}">
        <p15:presenceInfo xmlns:p15="http://schemas.microsoft.com/office/powerpoint/2012/main" userId="Nipun shah" providerId="None"/>
      </p:ext>
    </p:extLst>
  </p:cmAuthor>
  <p:cmAuthor id="2" name="Subburam Subbiah" initials="SS" lastIdx="2" clrIdx="1">
    <p:extLst>
      <p:ext uri="{19B8F6BF-5375-455C-9EA6-DF929625EA0E}">
        <p15:presenceInfo xmlns:p15="http://schemas.microsoft.com/office/powerpoint/2012/main" userId="Subburam Subbiah" providerId="None"/>
      </p:ext>
    </p:extLst>
  </p:cmAuthor>
  <p:cmAuthor id="3" name="Sandeep Maru" initials="SM" lastIdx="2" clrIdx="2">
    <p:extLst>
      <p:ext uri="{19B8F6BF-5375-455C-9EA6-DF929625EA0E}">
        <p15:presenceInfo xmlns:p15="http://schemas.microsoft.com/office/powerpoint/2012/main" userId="S-1-5-21-2834444667-168885179-4103465364-159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4AD"/>
    <a:srgbClr val="112248"/>
    <a:srgbClr val="94B5D7"/>
    <a:srgbClr val="007295"/>
    <a:srgbClr val="1957A3"/>
    <a:srgbClr val="CDCDCD"/>
    <a:srgbClr val="4D84BC"/>
    <a:srgbClr val="E7E6E6"/>
    <a:srgbClr val="000000"/>
    <a:srgbClr val="EDE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91"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32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AFE626-B5F2-47C3-8CC5-0DC9420ECC28}" type="doc">
      <dgm:prSet loTypeId="urn:microsoft.com/office/officeart/2008/layout/VerticalCurvedList" loCatId="list" qsTypeId="urn:microsoft.com/office/officeart/2005/8/quickstyle/simple1" qsCatId="simple" csTypeId="urn:microsoft.com/office/officeart/2005/8/colors/accent1_3" csCatId="accent1" phldr="1"/>
      <dgm:spPr/>
      <dgm:t>
        <a:bodyPr/>
        <a:lstStyle/>
        <a:p>
          <a:endParaRPr lang="en-IN"/>
        </a:p>
      </dgm:t>
    </dgm:pt>
    <dgm:pt modelId="{DBD37948-FB06-4FE0-B87F-DCECB4FF3FBD}">
      <dgm:prSet phldrT="[Text]" custT="1"/>
      <dgm:spPr>
        <a:xfrm>
          <a:off x="381133" y="270329"/>
          <a:ext cx="3800613" cy="490530"/>
        </a:xfrm>
        <a:solidFill>
          <a:srgbClr val="2F3542">
            <a:shade val="8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lgn="l"/>
          <a:r>
            <a:rPr lang="en-IN" sz="1400" b="1">
              <a:solidFill>
                <a:srgbClr val="FFFFFF"/>
              </a:solidFill>
              <a:latin typeface="Calibri"/>
              <a:ea typeface="+mn-ea"/>
              <a:cs typeface="+mn-cs"/>
            </a:rPr>
            <a:t>Structure and Flow</a:t>
          </a:r>
          <a:endParaRPr lang="en-IN" sz="1400" b="1" dirty="0">
            <a:solidFill>
              <a:srgbClr val="FFFFFF"/>
            </a:solidFill>
            <a:latin typeface="Calibri"/>
            <a:ea typeface="+mn-ea"/>
            <a:cs typeface="+mn-cs"/>
          </a:endParaRPr>
        </a:p>
      </dgm:t>
    </dgm:pt>
    <dgm:pt modelId="{947C937E-EA1F-4324-8BB0-7DC314F6375E}" type="parTrans" cxnId="{3BE330C7-7909-4714-83EF-776B58AE1828}">
      <dgm:prSet/>
      <dgm:spPr/>
      <dgm:t>
        <a:bodyPr/>
        <a:lstStyle/>
        <a:p>
          <a:endParaRPr lang="en-IN" b="1">
            <a:solidFill>
              <a:schemeClr val="bg1"/>
            </a:solidFill>
          </a:endParaRPr>
        </a:p>
      </dgm:t>
    </dgm:pt>
    <dgm:pt modelId="{DF2C87F8-F221-48EE-8A8C-ACA46BDF0E9D}" type="sibTrans" cxnId="{3BE330C7-7909-4714-83EF-776B58AE1828}">
      <dgm:prSet/>
      <dgm:spPr>
        <a:xfrm>
          <a:off x="-3789212" y="-582007"/>
          <a:ext cx="4516387" cy="4516387"/>
        </a:xfrm>
        <a:noFill/>
        <a:ln w="12700" cap="flat" cmpd="sng" algn="ctr">
          <a:solidFill>
            <a:srgbClr val="2F3542">
              <a:tint val="99000"/>
              <a:hueOff val="0"/>
              <a:satOff val="0"/>
              <a:lumOff val="0"/>
              <a:alphaOff val="0"/>
            </a:srgbClr>
          </a:solidFill>
          <a:prstDash val="solid"/>
          <a:miter lim="800000"/>
        </a:ln>
        <a:effectLst/>
      </dgm:spPr>
      <dgm:t>
        <a:bodyPr/>
        <a:lstStyle/>
        <a:p>
          <a:endParaRPr lang="en-IN" b="1">
            <a:solidFill>
              <a:schemeClr val="bg1"/>
            </a:solidFill>
          </a:endParaRPr>
        </a:p>
      </dgm:t>
    </dgm:pt>
    <dgm:pt modelId="{93A3D81E-213B-4A1D-983D-DA7EBA502A81}">
      <dgm:prSet phldrT="[Text]" custT="1"/>
      <dgm:spPr>
        <a:xfrm>
          <a:off x="676812" y="1044057"/>
          <a:ext cx="3504934" cy="490530"/>
        </a:xfrm>
        <a:solidFill>
          <a:srgbClr val="2F3542">
            <a:shade val="80000"/>
            <a:hueOff val="44828"/>
            <a:satOff val="-5090"/>
            <a:lumOff val="13727"/>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a:solidFill>
                <a:srgbClr val="FFFFFF"/>
              </a:solidFill>
              <a:latin typeface="Calibri"/>
              <a:ea typeface="+mn-ea"/>
              <a:cs typeface="+mn-cs"/>
            </a:rPr>
            <a:t>Uncluttered</a:t>
          </a:r>
          <a:endParaRPr lang="en-IN" sz="1400" b="1" dirty="0">
            <a:solidFill>
              <a:srgbClr val="FFFFFF"/>
            </a:solidFill>
            <a:latin typeface="Calibri"/>
            <a:ea typeface="+mn-ea"/>
            <a:cs typeface="+mn-cs"/>
          </a:endParaRPr>
        </a:p>
      </dgm:t>
    </dgm:pt>
    <dgm:pt modelId="{653ED52C-6408-4E22-965B-D1FF67E4FB00}" type="parTrans" cxnId="{758FB64C-84A0-4EAA-BFE4-C0E50FC094E3}">
      <dgm:prSet/>
      <dgm:spPr/>
      <dgm:t>
        <a:bodyPr/>
        <a:lstStyle/>
        <a:p>
          <a:endParaRPr lang="en-IN" b="1">
            <a:solidFill>
              <a:schemeClr val="bg1"/>
            </a:solidFill>
          </a:endParaRPr>
        </a:p>
      </dgm:t>
    </dgm:pt>
    <dgm:pt modelId="{FF355DCE-8543-40E4-BDFB-F72CFC9C7B18}" type="sibTrans" cxnId="{758FB64C-84A0-4EAA-BFE4-C0E50FC094E3}">
      <dgm:prSet/>
      <dgm:spPr/>
      <dgm:t>
        <a:bodyPr/>
        <a:lstStyle/>
        <a:p>
          <a:endParaRPr lang="en-IN" b="1">
            <a:solidFill>
              <a:schemeClr val="bg1"/>
            </a:solidFill>
          </a:endParaRPr>
        </a:p>
      </dgm:t>
    </dgm:pt>
    <dgm:pt modelId="{C858A282-1B64-4643-BFD1-C6E0BEB2315B}">
      <dgm:prSet phldrT="[Text]" custT="1"/>
      <dgm:spPr>
        <a:xfrm>
          <a:off x="676812" y="1817784"/>
          <a:ext cx="3504934" cy="490530"/>
        </a:xfrm>
        <a:solidFill>
          <a:srgbClr val="2F3542">
            <a:shade val="80000"/>
            <a:hueOff val="89656"/>
            <a:satOff val="-10179"/>
            <a:lumOff val="27455"/>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a:solidFill>
                <a:srgbClr val="FFFFFF"/>
              </a:solidFill>
              <a:latin typeface="Calibri"/>
              <a:ea typeface="+mn-ea"/>
              <a:cs typeface="+mn-cs"/>
            </a:rPr>
            <a:t>Integrate Text Graphics and Data</a:t>
          </a:r>
          <a:endParaRPr lang="en-IN" sz="1400" b="1" dirty="0">
            <a:solidFill>
              <a:srgbClr val="FFFFFF"/>
            </a:solidFill>
            <a:latin typeface="Calibri"/>
            <a:ea typeface="+mn-ea"/>
            <a:cs typeface="+mn-cs"/>
          </a:endParaRPr>
        </a:p>
      </dgm:t>
    </dgm:pt>
    <dgm:pt modelId="{D255BAF9-D37D-4CD7-A85E-8849EBBC5077}" type="parTrans" cxnId="{C15CCD15-C5D5-4E0A-8A6A-8CAA8BC9B668}">
      <dgm:prSet/>
      <dgm:spPr/>
      <dgm:t>
        <a:bodyPr/>
        <a:lstStyle/>
        <a:p>
          <a:endParaRPr lang="en-IN" b="1">
            <a:solidFill>
              <a:schemeClr val="bg1"/>
            </a:solidFill>
          </a:endParaRPr>
        </a:p>
      </dgm:t>
    </dgm:pt>
    <dgm:pt modelId="{D2254F8F-F3C9-4933-AD6E-D5CF49B33692}" type="sibTrans" cxnId="{C15CCD15-C5D5-4E0A-8A6A-8CAA8BC9B668}">
      <dgm:prSet/>
      <dgm:spPr/>
      <dgm:t>
        <a:bodyPr/>
        <a:lstStyle/>
        <a:p>
          <a:endParaRPr lang="en-IN" b="1">
            <a:solidFill>
              <a:schemeClr val="bg1"/>
            </a:solidFill>
          </a:endParaRPr>
        </a:p>
      </dgm:t>
    </dgm:pt>
    <dgm:pt modelId="{279B3822-41E6-404F-A24D-08F47FC7FE1A}">
      <dgm:prSet custT="1"/>
      <dgm:spPr>
        <a:xfrm>
          <a:off x="413115" y="2591782"/>
          <a:ext cx="3736648" cy="489988"/>
        </a:xfrm>
        <a:solidFill>
          <a:srgbClr val="2F3542">
            <a:shade val="80000"/>
            <a:hueOff val="134484"/>
            <a:satOff val="-15269"/>
            <a:lumOff val="41182"/>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dirty="0">
              <a:solidFill>
                <a:srgbClr val="FFFFFF"/>
              </a:solidFill>
              <a:latin typeface="Calibri"/>
              <a:ea typeface="+mn-ea"/>
              <a:cs typeface="+mn-cs"/>
            </a:rPr>
            <a:t>Enforce Comparison</a:t>
          </a:r>
        </a:p>
      </dgm:t>
    </dgm:pt>
    <dgm:pt modelId="{CC2E8F33-7571-4FE8-8C11-A66ED742F14C}" type="sibTrans" cxnId="{8CEEE847-BF61-4C0A-B1E9-C7A9B4BADC59}">
      <dgm:prSet/>
      <dgm:spPr/>
      <dgm:t>
        <a:bodyPr/>
        <a:lstStyle/>
        <a:p>
          <a:endParaRPr lang="en-IN" b="1">
            <a:solidFill>
              <a:schemeClr val="bg1"/>
            </a:solidFill>
          </a:endParaRPr>
        </a:p>
      </dgm:t>
    </dgm:pt>
    <dgm:pt modelId="{0E68D63F-19E1-4068-ADE9-05F1D04FD610}" type="parTrans" cxnId="{8CEEE847-BF61-4C0A-B1E9-C7A9B4BADC59}">
      <dgm:prSet/>
      <dgm:spPr/>
      <dgm:t>
        <a:bodyPr/>
        <a:lstStyle/>
        <a:p>
          <a:endParaRPr lang="en-IN" b="1">
            <a:solidFill>
              <a:schemeClr val="bg1"/>
            </a:solidFill>
          </a:endParaRPr>
        </a:p>
      </dgm:t>
    </dgm:pt>
    <dgm:pt modelId="{3280CA43-469E-438C-B44B-9CF9427D135F}">
      <dgm:prSet custT="1"/>
      <dgm:spPr>
        <a:xfrm>
          <a:off x="413115" y="2591782"/>
          <a:ext cx="3736648" cy="489988"/>
        </a:xfrm>
        <a:solidFill>
          <a:schemeClr val="bg1">
            <a:lumMod val="75000"/>
          </a:schemeClr>
        </a:solidFill>
        <a:ln w="12700" cap="flat" cmpd="sng" algn="ctr">
          <a:solidFill>
            <a:srgbClr val="FFFFFF">
              <a:hueOff val="0"/>
              <a:satOff val="0"/>
              <a:lumOff val="0"/>
              <a:alphaOff val="0"/>
            </a:srgbClr>
          </a:solidFill>
          <a:prstDash val="solid"/>
          <a:miter lim="800000"/>
        </a:ln>
        <a:effectLst/>
      </dgm:spPr>
      <dgm:t>
        <a:bodyPr/>
        <a:lstStyle/>
        <a:p>
          <a:r>
            <a:rPr lang="en-IN" sz="1400" b="1" dirty="0">
              <a:solidFill>
                <a:srgbClr val="FFFFFF"/>
              </a:solidFill>
              <a:latin typeface="Calibri"/>
              <a:ea typeface="+mn-ea"/>
              <a:cs typeface="+mn-cs"/>
            </a:rPr>
            <a:t>Analysis and Insight Generation</a:t>
          </a:r>
        </a:p>
      </dgm:t>
    </dgm:pt>
    <dgm:pt modelId="{0D608E62-3F23-4EC1-B167-3A811409C5CC}" type="parTrans" cxnId="{AC6DBE59-0F1F-406C-932C-142198B763F8}">
      <dgm:prSet/>
      <dgm:spPr/>
      <dgm:t>
        <a:bodyPr/>
        <a:lstStyle/>
        <a:p>
          <a:endParaRPr lang="en-US"/>
        </a:p>
      </dgm:t>
    </dgm:pt>
    <dgm:pt modelId="{B2C5FFE2-BFBD-4F69-812A-B80699DE9560}" type="sibTrans" cxnId="{AC6DBE59-0F1F-406C-932C-142198B763F8}">
      <dgm:prSet/>
      <dgm:spPr/>
      <dgm:t>
        <a:bodyPr/>
        <a:lstStyle/>
        <a:p>
          <a:endParaRPr lang="en-US"/>
        </a:p>
      </dgm:t>
    </dgm:pt>
    <dgm:pt modelId="{0614E64D-6ACD-41B0-8034-13E42992EF0F}" type="pres">
      <dgm:prSet presAssocID="{32AFE626-B5F2-47C3-8CC5-0DC9420ECC28}" presName="Name0" presStyleCnt="0">
        <dgm:presLayoutVars>
          <dgm:chMax val="7"/>
          <dgm:chPref val="7"/>
          <dgm:dir/>
        </dgm:presLayoutVars>
      </dgm:prSet>
      <dgm:spPr/>
    </dgm:pt>
    <dgm:pt modelId="{A58D62D6-DDFE-4D0F-80E5-A7A079F123CF}" type="pres">
      <dgm:prSet presAssocID="{32AFE626-B5F2-47C3-8CC5-0DC9420ECC28}" presName="Name1" presStyleCnt="0"/>
      <dgm:spPr/>
    </dgm:pt>
    <dgm:pt modelId="{DE3EAE8F-0232-43DC-B9A7-1A637B6DCC94}" type="pres">
      <dgm:prSet presAssocID="{32AFE626-B5F2-47C3-8CC5-0DC9420ECC28}" presName="cycle" presStyleCnt="0"/>
      <dgm:spPr/>
    </dgm:pt>
    <dgm:pt modelId="{32634D5D-9FAC-49C7-B0CF-2303DC981EA1}" type="pres">
      <dgm:prSet presAssocID="{32AFE626-B5F2-47C3-8CC5-0DC9420ECC28}" presName="srcNode" presStyleLbl="node1" presStyleIdx="0" presStyleCnt="5"/>
      <dgm:spPr/>
    </dgm:pt>
    <dgm:pt modelId="{16A1D20B-29BB-4C10-9E9B-C649121E9801}" type="pres">
      <dgm:prSet presAssocID="{32AFE626-B5F2-47C3-8CC5-0DC9420ECC28}" presName="conn" presStyleLbl="parChTrans1D2" presStyleIdx="0" presStyleCnt="1"/>
      <dgm:spPr>
        <a:prstGeom prst="blockArc">
          <a:avLst>
            <a:gd name="adj1" fmla="val 18900000"/>
            <a:gd name="adj2" fmla="val 2700000"/>
            <a:gd name="adj3" fmla="val 478"/>
          </a:avLst>
        </a:prstGeom>
      </dgm:spPr>
    </dgm:pt>
    <dgm:pt modelId="{3FC37C05-C34B-43E5-88A1-5EBFD5A78667}" type="pres">
      <dgm:prSet presAssocID="{32AFE626-B5F2-47C3-8CC5-0DC9420ECC28}" presName="extraNode" presStyleLbl="node1" presStyleIdx="0" presStyleCnt="5"/>
      <dgm:spPr/>
    </dgm:pt>
    <dgm:pt modelId="{107CA3D0-D846-4B5B-B03E-9487007505C9}" type="pres">
      <dgm:prSet presAssocID="{32AFE626-B5F2-47C3-8CC5-0DC9420ECC28}" presName="dstNode" presStyleLbl="node1" presStyleIdx="0" presStyleCnt="5"/>
      <dgm:spPr/>
    </dgm:pt>
    <dgm:pt modelId="{47861874-EC67-4842-AD12-DBCC28414E8B}" type="pres">
      <dgm:prSet presAssocID="{DBD37948-FB06-4FE0-B87F-DCECB4FF3FBD}" presName="text_1" presStyleLbl="node1" presStyleIdx="0" presStyleCnt="5" custScaleY="95114">
        <dgm:presLayoutVars>
          <dgm:bulletEnabled val="1"/>
        </dgm:presLayoutVars>
      </dgm:prSet>
      <dgm:spPr>
        <a:prstGeom prst="rect">
          <a:avLst/>
        </a:prstGeom>
      </dgm:spPr>
    </dgm:pt>
    <dgm:pt modelId="{76270876-FFDE-442D-9392-E476E7AECD98}" type="pres">
      <dgm:prSet presAssocID="{DBD37948-FB06-4FE0-B87F-DCECB4FF3FBD}" presName="accent_1" presStyleCnt="0"/>
      <dgm:spPr/>
    </dgm:pt>
    <dgm:pt modelId="{0F82CCF8-D245-4FFC-9265-E7129E6EDDF4}" type="pres">
      <dgm:prSet presAssocID="{DBD37948-FB06-4FE0-B87F-DCECB4FF3FBD}" presName="accentRepeatNode" presStyleLbl="solidFgAcc1" presStyleIdx="0" presStyleCnt="5"/>
      <dgm:spPr>
        <a:xfrm>
          <a:off x="58803" y="193264"/>
          <a:ext cx="644661" cy="644661"/>
        </a:xfrm>
        <a:prstGeom prst="ellipse">
          <a:avLst/>
        </a:prstGeom>
        <a:solidFill>
          <a:srgbClr val="FFFFFF">
            <a:hueOff val="0"/>
            <a:satOff val="0"/>
            <a:lumOff val="0"/>
            <a:alphaOff val="0"/>
          </a:srgbClr>
        </a:solidFill>
        <a:ln w="12700" cap="flat" cmpd="sng" algn="ctr">
          <a:solidFill>
            <a:srgbClr val="2F3542">
              <a:shade val="80000"/>
              <a:hueOff val="0"/>
              <a:satOff val="0"/>
              <a:lumOff val="0"/>
              <a:alphaOff val="0"/>
            </a:srgbClr>
          </a:solidFill>
          <a:prstDash val="solid"/>
          <a:miter lim="800000"/>
        </a:ln>
        <a:effectLst/>
      </dgm:spPr>
    </dgm:pt>
    <dgm:pt modelId="{B699DFC4-8751-443C-8C54-0E8A9E3F4A28}" type="pres">
      <dgm:prSet presAssocID="{93A3D81E-213B-4A1D-983D-DA7EBA502A81}" presName="text_2" presStyleLbl="node1" presStyleIdx="1" presStyleCnt="5" custScaleY="95114">
        <dgm:presLayoutVars>
          <dgm:bulletEnabled val="1"/>
        </dgm:presLayoutVars>
      </dgm:prSet>
      <dgm:spPr>
        <a:prstGeom prst="rect">
          <a:avLst/>
        </a:prstGeom>
      </dgm:spPr>
    </dgm:pt>
    <dgm:pt modelId="{E5E4A9FF-9338-42A7-94AC-70D8260E6371}" type="pres">
      <dgm:prSet presAssocID="{93A3D81E-213B-4A1D-983D-DA7EBA502A81}" presName="accent_2" presStyleCnt="0"/>
      <dgm:spPr/>
    </dgm:pt>
    <dgm:pt modelId="{AF94BEAE-8A27-4395-9E09-AFB8FCC56023}" type="pres">
      <dgm:prSet presAssocID="{93A3D81E-213B-4A1D-983D-DA7EBA502A81}" presName="accentRepeatNode" presStyleLbl="solidFgAcc1" presStyleIdx="1" presStyleCnt="5"/>
      <dgm:spPr>
        <a:xfrm>
          <a:off x="354482" y="966991"/>
          <a:ext cx="644661" cy="644661"/>
        </a:xfrm>
        <a:prstGeom prst="ellipse">
          <a:avLst/>
        </a:prstGeom>
        <a:solidFill>
          <a:srgbClr val="FFFFFF">
            <a:hueOff val="0"/>
            <a:satOff val="0"/>
            <a:lumOff val="0"/>
            <a:alphaOff val="0"/>
          </a:srgbClr>
        </a:solidFill>
        <a:ln w="12700" cap="flat" cmpd="sng" algn="ctr">
          <a:solidFill>
            <a:srgbClr val="2F3542">
              <a:shade val="80000"/>
              <a:hueOff val="44828"/>
              <a:satOff val="-5090"/>
              <a:lumOff val="13727"/>
              <a:alphaOff val="0"/>
            </a:srgbClr>
          </a:solidFill>
          <a:prstDash val="solid"/>
          <a:miter lim="800000"/>
        </a:ln>
        <a:effectLst/>
      </dgm:spPr>
    </dgm:pt>
    <dgm:pt modelId="{CA5D380C-0578-4035-87D7-E1AA363FBC34}" type="pres">
      <dgm:prSet presAssocID="{C858A282-1B64-4643-BFD1-C6E0BEB2315B}" presName="text_3" presStyleLbl="node1" presStyleIdx="2" presStyleCnt="5" custScaleY="95114">
        <dgm:presLayoutVars>
          <dgm:bulletEnabled val="1"/>
        </dgm:presLayoutVars>
      </dgm:prSet>
      <dgm:spPr>
        <a:prstGeom prst="rect">
          <a:avLst/>
        </a:prstGeom>
      </dgm:spPr>
    </dgm:pt>
    <dgm:pt modelId="{DE43453B-1282-4DF1-8C5E-51A11CA3DEB1}" type="pres">
      <dgm:prSet presAssocID="{C858A282-1B64-4643-BFD1-C6E0BEB2315B}" presName="accent_3" presStyleCnt="0"/>
      <dgm:spPr/>
    </dgm:pt>
    <dgm:pt modelId="{381D3D51-6CE1-4B16-BCE8-45F01280E967}" type="pres">
      <dgm:prSet presAssocID="{C858A282-1B64-4643-BFD1-C6E0BEB2315B}" presName="accentRepeatNode" presStyleLbl="solidFgAcc1" presStyleIdx="2" presStyleCnt="5"/>
      <dgm:spPr>
        <a:xfrm>
          <a:off x="354482" y="1740719"/>
          <a:ext cx="644661" cy="644661"/>
        </a:xfrm>
        <a:prstGeom prst="ellipse">
          <a:avLst/>
        </a:prstGeom>
        <a:solidFill>
          <a:srgbClr val="FFFFFF">
            <a:hueOff val="0"/>
            <a:satOff val="0"/>
            <a:lumOff val="0"/>
            <a:alphaOff val="0"/>
          </a:srgbClr>
        </a:solidFill>
        <a:ln w="12700" cap="flat" cmpd="sng" algn="ctr">
          <a:solidFill>
            <a:srgbClr val="2F3542">
              <a:shade val="80000"/>
              <a:hueOff val="89656"/>
              <a:satOff val="-10179"/>
              <a:lumOff val="27455"/>
              <a:alphaOff val="0"/>
            </a:srgbClr>
          </a:solidFill>
          <a:prstDash val="solid"/>
          <a:miter lim="800000"/>
        </a:ln>
        <a:effectLst/>
      </dgm:spPr>
    </dgm:pt>
    <dgm:pt modelId="{93A00218-6B59-45F1-B7AD-568070E14F18}" type="pres">
      <dgm:prSet presAssocID="{279B3822-41E6-404F-A24D-08F47FC7FE1A}" presName="text_4" presStyleLbl="node1" presStyleIdx="3" presStyleCnt="5" custScaleX="98317" custScaleY="95009">
        <dgm:presLayoutVars>
          <dgm:bulletEnabled val="1"/>
        </dgm:presLayoutVars>
      </dgm:prSet>
      <dgm:spPr>
        <a:prstGeom prst="rect">
          <a:avLst/>
        </a:prstGeom>
      </dgm:spPr>
    </dgm:pt>
    <dgm:pt modelId="{75A488AE-9296-4ACD-97BF-3B9D8DCC9C69}" type="pres">
      <dgm:prSet presAssocID="{279B3822-41E6-404F-A24D-08F47FC7FE1A}" presName="accent_4" presStyleCnt="0"/>
      <dgm:spPr/>
    </dgm:pt>
    <dgm:pt modelId="{AFB199AF-0929-4F04-B613-CB5969766E1A}" type="pres">
      <dgm:prSet presAssocID="{279B3822-41E6-404F-A24D-08F47FC7FE1A}" presName="accentRepeatNode" presStyleLbl="solidFgAcc1" presStyleIdx="3" presStyleCnt="5"/>
      <dgm:spPr>
        <a:xfrm>
          <a:off x="58803" y="2514446"/>
          <a:ext cx="644661" cy="644661"/>
        </a:xfrm>
        <a:prstGeom prst="ellipse">
          <a:avLst/>
        </a:prstGeom>
        <a:solidFill>
          <a:srgbClr val="FFFFFF">
            <a:hueOff val="0"/>
            <a:satOff val="0"/>
            <a:lumOff val="0"/>
            <a:alphaOff val="0"/>
          </a:srgbClr>
        </a:solidFill>
        <a:ln w="12700" cap="flat" cmpd="sng" algn="ctr">
          <a:solidFill>
            <a:srgbClr val="2F3542">
              <a:shade val="80000"/>
              <a:hueOff val="134484"/>
              <a:satOff val="-15269"/>
              <a:lumOff val="41182"/>
              <a:alphaOff val="0"/>
            </a:srgbClr>
          </a:solidFill>
          <a:prstDash val="solid"/>
          <a:miter lim="800000"/>
        </a:ln>
        <a:effectLst/>
      </dgm:spPr>
    </dgm:pt>
    <dgm:pt modelId="{79C6B211-0FC6-4A46-8681-AFF7364A4C4A}" type="pres">
      <dgm:prSet presAssocID="{3280CA43-469E-438C-B44B-9CF9427D135F}" presName="text_5" presStyleLbl="node1" presStyleIdx="4" presStyleCnt="5">
        <dgm:presLayoutVars>
          <dgm:bulletEnabled val="1"/>
        </dgm:presLayoutVars>
      </dgm:prSet>
      <dgm:spPr/>
    </dgm:pt>
    <dgm:pt modelId="{6F62BBD4-E66F-4206-B0AF-C033D9356790}" type="pres">
      <dgm:prSet presAssocID="{3280CA43-469E-438C-B44B-9CF9427D135F}" presName="accent_5" presStyleCnt="0"/>
      <dgm:spPr/>
    </dgm:pt>
    <dgm:pt modelId="{50315803-39F0-4C49-8653-C5B0D78E6103}" type="pres">
      <dgm:prSet presAssocID="{3280CA43-469E-438C-B44B-9CF9427D135F}" presName="accentRepeatNode" presStyleLbl="solidFgAcc1" presStyleIdx="4" presStyleCnt="5"/>
      <dgm:spPr/>
    </dgm:pt>
  </dgm:ptLst>
  <dgm:cxnLst>
    <dgm:cxn modelId="{4A7E3A07-22FA-41A6-BBC7-288742D8183D}" type="presOf" srcId="{DBD37948-FB06-4FE0-B87F-DCECB4FF3FBD}" destId="{47861874-EC67-4842-AD12-DBCC28414E8B}" srcOrd="0" destOrd="0" presId="urn:microsoft.com/office/officeart/2008/layout/VerticalCurvedList"/>
    <dgm:cxn modelId="{C15CCD15-C5D5-4E0A-8A6A-8CAA8BC9B668}" srcId="{32AFE626-B5F2-47C3-8CC5-0DC9420ECC28}" destId="{C858A282-1B64-4643-BFD1-C6E0BEB2315B}" srcOrd="2" destOrd="0" parTransId="{D255BAF9-D37D-4CD7-A85E-8849EBBC5077}" sibTransId="{D2254F8F-F3C9-4933-AD6E-D5CF49B33692}"/>
    <dgm:cxn modelId="{715D542A-2523-468C-AD5A-34DC97CE9AE6}" type="presOf" srcId="{279B3822-41E6-404F-A24D-08F47FC7FE1A}" destId="{93A00218-6B59-45F1-B7AD-568070E14F18}" srcOrd="0" destOrd="0" presId="urn:microsoft.com/office/officeart/2008/layout/VerticalCurvedList"/>
    <dgm:cxn modelId="{D5620A39-91F6-4A6A-A371-3C918C46B04B}" type="presOf" srcId="{93A3D81E-213B-4A1D-983D-DA7EBA502A81}" destId="{B699DFC4-8751-443C-8C54-0E8A9E3F4A28}" srcOrd="0" destOrd="0" presId="urn:microsoft.com/office/officeart/2008/layout/VerticalCurvedList"/>
    <dgm:cxn modelId="{4CD02C39-1FEC-4A31-99F9-0448C4DA5353}" type="presOf" srcId="{32AFE626-B5F2-47C3-8CC5-0DC9420ECC28}" destId="{0614E64D-6ACD-41B0-8034-13E42992EF0F}" srcOrd="0" destOrd="0" presId="urn:microsoft.com/office/officeart/2008/layout/VerticalCurvedList"/>
    <dgm:cxn modelId="{8CEEE847-BF61-4C0A-B1E9-C7A9B4BADC59}" srcId="{32AFE626-B5F2-47C3-8CC5-0DC9420ECC28}" destId="{279B3822-41E6-404F-A24D-08F47FC7FE1A}" srcOrd="3" destOrd="0" parTransId="{0E68D63F-19E1-4068-ADE9-05F1D04FD610}" sibTransId="{CC2E8F33-7571-4FE8-8C11-A66ED742F14C}"/>
    <dgm:cxn modelId="{758FB64C-84A0-4EAA-BFE4-C0E50FC094E3}" srcId="{32AFE626-B5F2-47C3-8CC5-0DC9420ECC28}" destId="{93A3D81E-213B-4A1D-983D-DA7EBA502A81}" srcOrd="1" destOrd="0" parTransId="{653ED52C-6408-4E22-965B-D1FF67E4FB00}" sibTransId="{FF355DCE-8543-40E4-BDFB-F72CFC9C7B18}"/>
    <dgm:cxn modelId="{AC6DBE59-0F1F-406C-932C-142198B763F8}" srcId="{32AFE626-B5F2-47C3-8CC5-0DC9420ECC28}" destId="{3280CA43-469E-438C-B44B-9CF9427D135F}" srcOrd="4" destOrd="0" parTransId="{0D608E62-3F23-4EC1-B167-3A811409C5CC}" sibTransId="{B2C5FFE2-BFBD-4F69-812A-B80699DE9560}"/>
    <dgm:cxn modelId="{F1AB5999-6679-4D74-A589-FA7648E0BDE7}" type="presOf" srcId="{C858A282-1B64-4643-BFD1-C6E0BEB2315B}" destId="{CA5D380C-0578-4035-87D7-E1AA363FBC34}" srcOrd="0" destOrd="0" presId="urn:microsoft.com/office/officeart/2008/layout/VerticalCurvedList"/>
    <dgm:cxn modelId="{637491A1-DFAB-4B0A-8B4D-C23482B5FA55}" type="presOf" srcId="{DF2C87F8-F221-48EE-8A8C-ACA46BDF0E9D}" destId="{16A1D20B-29BB-4C10-9E9B-C649121E9801}" srcOrd="0" destOrd="0" presId="urn:microsoft.com/office/officeart/2008/layout/VerticalCurvedList"/>
    <dgm:cxn modelId="{3BE330C7-7909-4714-83EF-776B58AE1828}" srcId="{32AFE626-B5F2-47C3-8CC5-0DC9420ECC28}" destId="{DBD37948-FB06-4FE0-B87F-DCECB4FF3FBD}" srcOrd="0" destOrd="0" parTransId="{947C937E-EA1F-4324-8BB0-7DC314F6375E}" sibTransId="{DF2C87F8-F221-48EE-8A8C-ACA46BDF0E9D}"/>
    <dgm:cxn modelId="{98BAF9C9-CA08-46A1-9627-8E7D535AFCE9}" type="presOf" srcId="{3280CA43-469E-438C-B44B-9CF9427D135F}" destId="{79C6B211-0FC6-4A46-8681-AFF7364A4C4A}" srcOrd="0" destOrd="0" presId="urn:microsoft.com/office/officeart/2008/layout/VerticalCurvedList"/>
    <dgm:cxn modelId="{06753E13-ED7D-4CBE-B23B-0E29B5C6C2AE}" type="presParOf" srcId="{0614E64D-6ACD-41B0-8034-13E42992EF0F}" destId="{A58D62D6-DDFE-4D0F-80E5-A7A079F123CF}" srcOrd="0" destOrd="0" presId="urn:microsoft.com/office/officeart/2008/layout/VerticalCurvedList"/>
    <dgm:cxn modelId="{DDBF99F5-818C-429B-A09B-14593D4239F9}" type="presParOf" srcId="{A58D62D6-DDFE-4D0F-80E5-A7A079F123CF}" destId="{DE3EAE8F-0232-43DC-B9A7-1A637B6DCC94}" srcOrd="0" destOrd="0" presId="urn:microsoft.com/office/officeart/2008/layout/VerticalCurvedList"/>
    <dgm:cxn modelId="{B5701534-DEA8-4653-B1CF-C82378B7931D}" type="presParOf" srcId="{DE3EAE8F-0232-43DC-B9A7-1A637B6DCC94}" destId="{32634D5D-9FAC-49C7-B0CF-2303DC981EA1}" srcOrd="0" destOrd="0" presId="urn:microsoft.com/office/officeart/2008/layout/VerticalCurvedList"/>
    <dgm:cxn modelId="{6741EE8F-9A52-4E9F-9699-EEE70F05267B}" type="presParOf" srcId="{DE3EAE8F-0232-43DC-B9A7-1A637B6DCC94}" destId="{16A1D20B-29BB-4C10-9E9B-C649121E9801}" srcOrd="1" destOrd="0" presId="urn:microsoft.com/office/officeart/2008/layout/VerticalCurvedList"/>
    <dgm:cxn modelId="{A885CBB3-474C-41DA-B98E-8B5041780747}" type="presParOf" srcId="{DE3EAE8F-0232-43DC-B9A7-1A637B6DCC94}" destId="{3FC37C05-C34B-43E5-88A1-5EBFD5A78667}" srcOrd="2" destOrd="0" presId="urn:microsoft.com/office/officeart/2008/layout/VerticalCurvedList"/>
    <dgm:cxn modelId="{11658D15-3D0F-4696-BA12-46DBCFAA7D01}" type="presParOf" srcId="{DE3EAE8F-0232-43DC-B9A7-1A637B6DCC94}" destId="{107CA3D0-D846-4B5B-B03E-9487007505C9}" srcOrd="3" destOrd="0" presId="urn:microsoft.com/office/officeart/2008/layout/VerticalCurvedList"/>
    <dgm:cxn modelId="{47F33B79-225A-4B0A-9B9C-9A1E756ED5BC}" type="presParOf" srcId="{A58D62D6-DDFE-4D0F-80E5-A7A079F123CF}" destId="{47861874-EC67-4842-AD12-DBCC28414E8B}" srcOrd="1" destOrd="0" presId="urn:microsoft.com/office/officeart/2008/layout/VerticalCurvedList"/>
    <dgm:cxn modelId="{54D96DA1-FA44-4EBA-8D46-CB5E3CA40FE9}" type="presParOf" srcId="{A58D62D6-DDFE-4D0F-80E5-A7A079F123CF}" destId="{76270876-FFDE-442D-9392-E476E7AECD98}" srcOrd="2" destOrd="0" presId="urn:microsoft.com/office/officeart/2008/layout/VerticalCurvedList"/>
    <dgm:cxn modelId="{437DAA6A-1CFC-4B47-98ED-1BD433B754F2}" type="presParOf" srcId="{76270876-FFDE-442D-9392-E476E7AECD98}" destId="{0F82CCF8-D245-4FFC-9265-E7129E6EDDF4}" srcOrd="0" destOrd="0" presId="urn:microsoft.com/office/officeart/2008/layout/VerticalCurvedList"/>
    <dgm:cxn modelId="{32023DAF-E772-448A-8924-09E8C7D4298B}" type="presParOf" srcId="{A58D62D6-DDFE-4D0F-80E5-A7A079F123CF}" destId="{B699DFC4-8751-443C-8C54-0E8A9E3F4A28}" srcOrd="3" destOrd="0" presId="urn:microsoft.com/office/officeart/2008/layout/VerticalCurvedList"/>
    <dgm:cxn modelId="{22A67DD9-3E3F-4FA5-AEE8-D90F3CBDEA3F}" type="presParOf" srcId="{A58D62D6-DDFE-4D0F-80E5-A7A079F123CF}" destId="{E5E4A9FF-9338-42A7-94AC-70D8260E6371}" srcOrd="4" destOrd="0" presId="urn:microsoft.com/office/officeart/2008/layout/VerticalCurvedList"/>
    <dgm:cxn modelId="{1BBD85B5-C488-468A-95D5-4FAC421D3CDC}" type="presParOf" srcId="{E5E4A9FF-9338-42A7-94AC-70D8260E6371}" destId="{AF94BEAE-8A27-4395-9E09-AFB8FCC56023}" srcOrd="0" destOrd="0" presId="urn:microsoft.com/office/officeart/2008/layout/VerticalCurvedList"/>
    <dgm:cxn modelId="{636D5002-9E32-48AF-B3E3-9D5403C0B9A5}" type="presParOf" srcId="{A58D62D6-DDFE-4D0F-80E5-A7A079F123CF}" destId="{CA5D380C-0578-4035-87D7-E1AA363FBC34}" srcOrd="5" destOrd="0" presId="urn:microsoft.com/office/officeart/2008/layout/VerticalCurvedList"/>
    <dgm:cxn modelId="{C84088CA-0C55-4D1E-9291-DDC5F4C0B56E}" type="presParOf" srcId="{A58D62D6-DDFE-4D0F-80E5-A7A079F123CF}" destId="{DE43453B-1282-4DF1-8C5E-51A11CA3DEB1}" srcOrd="6" destOrd="0" presId="urn:microsoft.com/office/officeart/2008/layout/VerticalCurvedList"/>
    <dgm:cxn modelId="{840A66E8-1549-4DEC-A985-96E28CB7374A}" type="presParOf" srcId="{DE43453B-1282-4DF1-8C5E-51A11CA3DEB1}" destId="{381D3D51-6CE1-4B16-BCE8-45F01280E967}" srcOrd="0" destOrd="0" presId="urn:microsoft.com/office/officeart/2008/layout/VerticalCurvedList"/>
    <dgm:cxn modelId="{EE2CE347-8735-4F5B-A2FF-B706C4F49301}" type="presParOf" srcId="{A58D62D6-DDFE-4D0F-80E5-A7A079F123CF}" destId="{93A00218-6B59-45F1-B7AD-568070E14F18}" srcOrd="7" destOrd="0" presId="urn:microsoft.com/office/officeart/2008/layout/VerticalCurvedList"/>
    <dgm:cxn modelId="{51C25C18-7445-4985-991C-B53DC5E50CCB}" type="presParOf" srcId="{A58D62D6-DDFE-4D0F-80E5-A7A079F123CF}" destId="{75A488AE-9296-4ACD-97BF-3B9D8DCC9C69}" srcOrd="8" destOrd="0" presId="urn:microsoft.com/office/officeart/2008/layout/VerticalCurvedList"/>
    <dgm:cxn modelId="{4AAFDE39-6584-4959-8043-075AA962A3EB}" type="presParOf" srcId="{75A488AE-9296-4ACD-97BF-3B9D8DCC9C69}" destId="{AFB199AF-0929-4F04-B613-CB5969766E1A}" srcOrd="0" destOrd="0" presId="urn:microsoft.com/office/officeart/2008/layout/VerticalCurvedList"/>
    <dgm:cxn modelId="{9FF0E6D2-2446-46C5-BFBF-BE2CF6D7CC8A}" type="presParOf" srcId="{A58D62D6-DDFE-4D0F-80E5-A7A079F123CF}" destId="{79C6B211-0FC6-4A46-8681-AFF7364A4C4A}" srcOrd="9" destOrd="0" presId="urn:microsoft.com/office/officeart/2008/layout/VerticalCurvedList"/>
    <dgm:cxn modelId="{F9FB553C-E03D-404A-8FDA-617F8CDF008E}" type="presParOf" srcId="{A58D62D6-DDFE-4D0F-80E5-A7A079F123CF}" destId="{6F62BBD4-E66F-4206-B0AF-C033D9356790}" srcOrd="10" destOrd="0" presId="urn:microsoft.com/office/officeart/2008/layout/VerticalCurvedList"/>
    <dgm:cxn modelId="{5BE1165D-4320-4159-A627-01C92498D29A}" type="presParOf" srcId="{6F62BBD4-E66F-4206-B0AF-C033D9356790}" destId="{50315803-39F0-4C49-8653-C5B0D78E610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1D20B-29BB-4C10-9E9B-C649121E9801}">
      <dsp:nvSpPr>
        <dsp:cNvPr id="0" name=""/>
        <dsp:cNvSpPr/>
      </dsp:nvSpPr>
      <dsp:spPr>
        <a:xfrm>
          <a:off x="-4462821" y="-684414"/>
          <a:ext cx="5316586" cy="5316586"/>
        </a:xfrm>
        <a:prstGeom prst="blockArc">
          <a:avLst>
            <a:gd name="adj1" fmla="val 18900000"/>
            <a:gd name="adj2" fmla="val 2700000"/>
            <a:gd name="adj3" fmla="val 478"/>
          </a:avLst>
        </a:prstGeom>
        <a:noFill/>
        <a:ln w="12700" cap="flat" cmpd="sng" algn="ctr">
          <a:solidFill>
            <a:srgbClr val="2F3542">
              <a:tint val="99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7861874-EC67-4842-AD12-DBCC28414E8B}">
      <dsp:nvSpPr>
        <dsp:cNvPr id="0" name=""/>
        <dsp:cNvSpPr/>
      </dsp:nvSpPr>
      <dsp:spPr>
        <a:xfrm>
          <a:off x="373796" y="258715"/>
          <a:ext cx="3798546" cy="469509"/>
        </a:xfrm>
        <a:prstGeom prst="rect">
          <a:avLst/>
        </a:prstGeom>
        <a:solidFill>
          <a:srgbClr val="2F3542">
            <a:shade val="8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Structure and Flow</a:t>
          </a:r>
          <a:endParaRPr lang="en-IN" sz="1400" b="1" kern="1200" dirty="0">
            <a:solidFill>
              <a:srgbClr val="FFFFFF"/>
            </a:solidFill>
            <a:latin typeface="Calibri"/>
            <a:ea typeface="+mn-ea"/>
            <a:cs typeface="+mn-cs"/>
          </a:endParaRPr>
        </a:p>
      </dsp:txBody>
      <dsp:txXfrm>
        <a:off x="373796" y="258715"/>
        <a:ext cx="3798546" cy="469509"/>
      </dsp:txXfrm>
    </dsp:sp>
    <dsp:sp modelId="{0F82CCF8-D245-4FFC-9265-E7129E6EDDF4}">
      <dsp:nvSpPr>
        <dsp:cNvPr id="0" name=""/>
        <dsp:cNvSpPr/>
      </dsp:nvSpPr>
      <dsp:spPr>
        <a:xfrm>
          <a:off x="65279" y="184952"/>
          <a:ext cx="617034" cy="617034"/>
        </a:xfrm>
        <a:prstGeom prst="ellipse">
          <a:avLst/>
        </a:prstGeom>
        <a:solidFill>
          <a:srgbClr val="FFFFFF">
            <a:hueOff val="0"/>
            <a:satOff val="0"/>
            <a:lumOff val="0"/>
            <a:alphaOff val="0"/>
          </a:srgbClr>
        </a:solidFill>
        <a:ln w="12700" cap="flat" cmpd="sng" algn="ctr">
          <a:solidFill>
            <a:srgbClr val="2F3542">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699DFC4-8751-443C-8C54-0E8A9E3F4A28}">
      <dsp:nvSpPr>
        <dsp:cNvPr id="0" name=""/>
        <dsp:cNvSpPr/>
      </dsp:nvSpPr>
      <dsp:spPr>
        <a:xfrm>
          <a:off x="727515" y="998919"/>
          <a:ext cx="3444827" cy="469509"/>
        </a:xfrm>
        <a:prstGeom prst="rect">
          <a:avLst/>
        </a:prstGeom>
        <a:solidFill>
          <a:srgbClr val="2F3542">
            <a:shade val="80000"/>
            <a:hueOff val="44828"/>
            <a:satOff val="-5090"/>
            <a:lumOff val="1372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Uncluttered</a:t>
          </a:r>
          <a:endParaRPr lang="en-IN" sz="1400" b="1" kern="1200" dirty="0">
            <a:solidFill>
              <a:srgbClr val="FFFFFF"/>
            </a:solidFill>
            <a:latin typeface="Calibri"/>
            <a:ea typeface="+mn-ea"/>
            <a:cs typeface="+mn-cs"/>
          </a:endParaRPr>
        </a:p>
      </dsp:txBody>
      <dsp:txXfrm>
        <a:off x="727515" y="998919"/>
        <a:ext cx="3444827" cy="469509"/>
      </dsp:txXfrm>
    </dsp:sp>
    <dsp:sp modelId="{AF94BEAE-8A27-4395-9E09-AFB8FCC56023}">
      <dsp:nvSpPr>
        <dsp:cNvPr id="0" name=""/>
        <dsp:cNvSpPr/>
      </dsp:nvSpPr>
      <dsp:spPr>
        <a:xfrm>
          <a:off x="418998" y="925157"/>
          <a:ext cx="617034" cy="617034"/>
        </a:xfrm>
        <a:prstGeom prst="ellipse">
          <a:avLst/>
        </a:prstGeom>
        <a:solidFill>
          <a:srgbClr val="FFFFFF">
            <a:hueOff val="0"/>
            <a:satOff val="0"/>
            <a:lumOff val="0"/>
            <a:alphaOff val="0"/>
          </a:srgbClr>
        </a:solidFill>
        <a:ln w="12700" cap="flat" cmpd="sng" algn="ctr">
          <a:solidFill>
            <a:srgbClr val="2F3542">
              <a:shade val="80000"/>
              <a:hueOff val="44828"/>
              <a:satOff val="-5090"/>
              <a:lumOff val="13727"/>
              <a:alphaOff val="0"/>
            </a:srgbClr>
          </a:solidFill>
          <a:prstDash val="solid"/>
          <a:miter lim="800000"/>
        </a:ln>
        <a:effectLst/>
      </dsp:spPr>
      <dsp:style>
        <a:lnRef idx="2">
          <a:scrgbClr r="0" g="0" b="0"/>
        </a:lnRef>
        <a:fillRef idx="1">
          <a:scrgbClr r="0" g="0" b="0"/>
        </a:fillRef>
        <a:effectRef idx="0">
          <a:scrgbClr r="0" g="0" b="0"/>
        </a:effectRef>
        <a:fontRef idx="minor"/>
      </dsp:style>
    </dsp:sp>
    <dsp:sp modelId="{CA5D380C-0578-4035-87D7-E1AA363FBC34}">
      <dsp:nvSpPr>
        <dsp:cNvPr id="0" name=""/>
        <dsp:cNvSpPr/>
      </dsp:nvSpPr>
      <dsp:spPr>
        <a:xfrm>
          <a:off x="836079" y="1739124"/>
          <a:ext cx="3336264" cy="469509"/>
        </a:xfrm>
        <a:prstGeom prst="rect">
          <a:avLst/>
        </a:prstGeom>
        <a:solidFill>
          <a:srgbClr val="2F3542">
            <a:shade val="80000"/>
            <a:hueOff val="89656"/>
            <a:satOff val="-10179"/>
            <a:lumOff val="27455"/>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Integrate Text Graphics and Data</a:t>
          </a:r>
          <a:endParaRPr lang="en-IN" sz="1400" b="1" kern="1200" dirty="0">
            <a:solidFill>
              <a:srgbClr val="FFFFFF"/>
            </a:solidFill>
            <a:latin typeface="Calibri"/>
            <a:ea typeface="+mn-ea"/>
            <a:cs typeface="+mn-cs"/>
          </a:endParaRPr>
        </a:p>
      </dsp:txBody>
      <dsp:txXfrm>
        <a:off x="836079" y="1739124"/>
        <a:ext cx="3336264" cy="469509"/>
      </dsp:txXfrm>
    </dsp:sp>
    <dsp:sp modelId="{381D3D51-6CE1-4B16-BCE8-45F01280E967}">
      <dsp:nvSpPr>
        <dsp:cNvPr id="0" name=""/>
        <dsp:cNvSpPr/>
      </dsp:nvSpPr>
      <dsp:spPr>
        <a:xfrm>
          <a:off x="527561" y="1665361"/>
          <a:ext cx="617034" cy="617034"/>
        </a:xfrm>
        <a:prstGeom prst="ellipse">
          <a:avLst/>
        </a:prstGeom>
        <a:solidFill>
          <a:srgbClr val="FFFFFF">
            <a:hueOff val="0"/>
            <a:satOff val="0"/>
            <a:lumOff val="0"/>
            <a:alphaOff val="0"/>
          </a:srgbClr>
        </a:solidFill>
        <a:ln w="12700" cap="flat" cmpd="sng" algn="ctr">
          <a:solidFill>
            <a:srgbClr val="2F3542">
              <a:shade val="80000"/>
              <a:hueOff val="89656"/>
              <a:satOff val="-10179"/>
              <a:lumOff val="27455"/>
              <a:alphaOff val="0"/>
            </a:srgbClr>
          </a:solidFill>
          <a:prstDash val="solid"/>
          <a:miter lim="800000"/>
        </a:ln>
        <a:effectLst/>
      </dsp:spPr>
      <dsp:style>
        <a:lnRef idx="2">
          <a:scrgbClr r="0" g="0" b="0"/>
        </a:lnRef>
        <a:fillRef idx="1">
          <a:scrgbClr r="0" g="0" b="0"/>
        </a:fillRef>
        <a:effectRef idx="0">
          <a:scrgbClr r="0" g="0" b="0"/>
        </a:effectRef>
        <a:fontRef idx="minor"/>
      </dsp:style>
    </dsp:sp>
    <dsp:sp modelId="{93A00218-6B59-45F1-B7AD-568070E14F18}">
      <dsp:nvSpPr>
        <dsp:cNvPr id="0" name=""/>
        <dsp:cNvSpPr/>
      </dsp:nvSpPr>
      <dsp:spPr>
        <a:xfrm>
          <a:off x="756504" y="2479588"/>
          <a:ext cx="3386851" cy="468990"/>
        </a:xfrm>
        <a:prstGeom prst="rect">
          <a:avLst/>
        </a:prstGeom>
        <a:solidFill>
          <a:srgbClr val="2F3542">
            <a:shade val="80000"/>
            <a:hueOff val="134484"/>
            <a:satOff val="-15269"/>
            <a:lumOff val="41182"/>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rgbClr val="FFFFFF"/>
              </a:solidFill>
              <a:latin typeface="Calibri"/>
              <a:ea typeface="+mn-ea"/>
              <a:cs typeface="+mn-cs"/>
            </a:rPr>
            <a:t>Enforce Comparison</a:t>
          </a:r>
        </a:p>
      </dsp:txBody>
      <dsp:txXfrm>
        <a:off x="756504" y="2479588"/>
        <a:ext cx="3386851" cy="468990"/>
      </dsp:txXfrm>
    </dsp:sp>
    <dsp:sp modelId="{AFB199AF-0929-4F04-B613-CB5969766E1A}">
      <dsp:nvSpPr>
        <dsp:cNvPr id="0" name=""/>
        <dsp:cNvSpPr/>
      </dsp:nvSpPr>
      <dsp:spPr>
        <a:xfrm>
          <a:off x="418998" y="2405566"/>
          <a:ext cx="617034" cy="617034"/>
        </a:xfrm>
        <a:prstGeom prst="ellipse">
          <a:avLst/>
        </a:prstGeom>
        <a:solidFill>
          <a:srgbClr val="FFFFFF">
            <a:hueOff val="0"/>
            <a:satOff val="0"/>
            <a:lumOff val="0"/>
            <a:alphaOff val="0"/>
          </a:srgbClr>
        </a:solidFill>
        <a:ln w="12700" cap="flat" cmpd="sng" algn="ctr">
          <a:solidFill>
            <a:srgbClr val="2F3542">
              <a:shade val="80000"/>
              <a:hueOff val="134484"/>
              <a:satOff val="-15269"/>
              <a:lumOff val="41182"/>
              <a:alphaOff val="0"/>
            </a:srgbClr>
          </a:solidFill>
          <a:prstDash val="solid"/>
          <a:miter lim="800000"/>
        </a:ln>
        <a:effectLst/>
      </dsp:spPr>
      <dsp:style>
        <a:lnRef idx="2">
          <a:scrgbClr r="0" g="0" b="0"/>
        </a:lnRef>
        <a:fillRef idx="1">
          <a:scrgbClr r="0" g="0" b="0"/>
        </a:fillRef>
        <a:effectRef idx="0">
          <a:scrgbClr r="0" g="0" b="0"/>
        </a:effectRef>
        <a:fontRef idx="minor"/>
      </dsp:style>
    </dsp:sp>
    <dsp:sp modelId="{79C6B211-0FC6-4A46-8681-AFF7364A4C4A}">
      <dsp:nvSpPr>
        <dsp:cNvPr id="0" name=""/>
        <dsp:cNvSpPr/>
      </dsp:nvSpPr>
      <dsp:spPr>
        <a:xfrm>
          <a:off x="373796" y="3207474"/>
          <a:ext cx="3798546" cy="493627"/>
        </a:xfrm>
        <a:prstGeom prst="rect">
          <a:avLst/>
        </a:prstGeom>
        <a:solidFill>
          <a:schemeClr val="bg1">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rgbClr val="FFFFFF"/>
              </a:solidFill>
              <a:latin typeface="Calibri"/>
              <a:ea typeface="+mn-ea"/>
              <a:cs typeface="+mn-cs"/>
            </a:rPr>
            <a:t>Analysis and Insight Generation</a:t>
          </a:r>
        </a:p>
      </dsp:txBody>
      <dsp:txXfrm>
        <a:off x="373796" y="3207474"/>
        <a:ext cx="3798546" cy="493627"/>
      </dsp:txXfrm>
    </dsp:sp>
    <dsp:sp modelId="{50315803-39F0-4C49-8653-C5B0D78E6103}">
      <dsp:nvSpPr>
        <dsp:cNvPr id="0" name=""/>
        <dsp:cNvSpPr/>
      </dsp:nvSpPr>
      <dsp:spPr>
        <a:xfrm>
          <a:off x="65279" y="3145770"/>
          <a:ext cx="617034" cy="617034"/>
        </a:xfrm>
        <a:prstGeom prst="ellipse">
          <a:avLst/>
        </a:prstGeom>
        <a:solidFill>
          <a:schemeClr val="lt1">
            <a:hueOff val="0"/>
            <a:satOff val="0"/>
            <a:lumOff val="0"/>
            <a:alphaOff val="0"/>
          </a:schemeClr>
        </a:solidFill>
        <a:ln w="12700" cap="flat" cmpd="sng" algn="ctr">
          <a:solidFill>
            <a:schemeClr val="accent1">
              <a:shade val="80000"/>
              <a:hueOff val="630468"/>
              <a:satOff val="-46068"/>
              <a:lumOff val="3495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D0C58A-ACFB-4D20-B891-A38D9900C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5B43E6-80C2-448E-BD19-DD548ED9E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801323-6408-4731-B77A-13E90F2C2B3A}" type="datetimeFigureOut">
              <a:rPr lang="en-US" smtClean="0"/>
              <a:t>1/21/2019</a:t>
            </a:fld>
            <a:endParaRPr lang="en-US" dirty="0"/>
          </a:p>
        </p:txBody>
      </p:sp>
      <p:sp>
        <p:nvSpPr>
          <p:cNvPr id="4" name="Footer Placeholder 3">
            <a:extLst>
              <a:ext uri="{FF2B5EF4-FFF2-40B4-BE49-F238E27FC236}">
                <a16:creationId xmlns:a16="http://schemas.microsoft.com/office/drawing/2014/main" id="{6FF50738-2227-47D9-8AAF-C6D5464B21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C4654F-921C-4652-BAEF-974467DE11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4E94FC-97BB-41B1-9FDB-EF8977F3B815}" type="slidenum">
              <a:rPr lang="en-US" smtClean="0"/>
              <a:t>‹#›</a:t>
            </a:fld>
            <a:endParaRPr lang="en-US" dirty="0"/>
          </a:p>
        </p:txBody>
      </p:sp>
    </p:spTree>
    <p:extLst>
      <p:ext uri="{BB962C8B-B14F-4D97-AF65-F5344CB8AC3E}">
        <p14:creationId xmlns:p14="http://schemas.microsoft.com/office/powerpoint/2010/main" val="2889227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B693F-9D0B-4463-AC23-DEAE4D5CFFB6}" type="datetimeFigureOut">
              <a:rPr lang="en-US" smtClean="0"/>
              <a:t>1/21/2019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84A1B-0C91-4489-B351-1870C6B365D2}" type="slidenum">
              <a:rPr lang="en-US" smtClean="0"/>
              <a:t>‹#›</a:t>
            </a:fld>
            <a:endParaRPr lang="en-US" dirty="0"/>
          </a:p>
        </p:txBody>
      </p:sp>
    </p:spTree>
    <p:extLst>
      <p:ext uri="{BB962C8B-B14F-4D97-AF65-F5344CB8AC3E}">
        <p14:creationId xmlns:p14="http://schemas.microsoft.com/office/powerpoint/2010/main" val="41671322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4</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3416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20</a:t>
            </a:fld>
            <a:endParaRPr lang="en-US"/>
          </a:p>
        </p:txBody>
      </p:sp>
    </p:spTree>
    <p:extLst>
      <p:ext uri="{BB962C8B-B14F-4D97-AF65-F5344CB8AC3E}">
        <p14:creationId xmlns:p14="http://schemas.microsoft.com/office/powerpoint/2010/main" val="1890844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Revlon</a:t>
            </a:r>
            <a:r>
              <a:rPr lang="en-US" sz="1200" b="0" i="0" u="none" strike="noStrike" cap="none" baseline="0" dirty="0">
                <a:solidFill>
                  <a:schemeClr val="dk1"/>
                </a:solidFill>
                <a:latin typeface="Calibri"/>
                <a:ea typeface="Calibri"/>
                <a:cs typeface="Calibri"/>
                <a:sym typeface="Calibri"/>
              </a:rPr>
              <a:t> </a:t>
            </a:r>
            <a:r>
              <a:rPr lang="mr-IN" sz="1200" b="0" i="0" u="none" strike="noStrike" cap="none" baseline="0" dirty="0">
                <a:solidFill>
                  <a:schemeClr val="dk1"/>
                </a:solidFill>
                <a:latin typeface="Calibri"/>
                <a:ea typeface="Calibri"/>
                <a:cs typeface="Calibri"/>
                <a:sym typeface="Calibri"/>
              </a:rPr>
              <a:t>–</a:t>
            </a:r>
            <a:r>
              <a:rPr lang="en-US" sz="1200" b="0" i="0" u="none" strike="noStrike" cap="none" baseline="0" dirty="0">
                <a:solidFill>
                  <a:schemeClr val="dk1"/>
                </a:solidFill>
                <a:latin typeface="Calibri"/>
                <a:ea typeface="Calibri"/>
                <a:cs typeface="Calibri"/>
                <a:sym typeface="Calibri"/>
              </a:rPr>
              <a:t> Trendspotting</a:t>
            </a: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87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26</a:t>
            </a:fld>
            <a:endParaRPr lang="en-US"/>
          </a:p>
        </p:txBody>
      </p:sp>
    </p:spTree>
    <p:extLst>
      <p:ext uri="{BB962C8B-B14F-4D97-AF65-F5344CB8AC3E}">
        <p14:creationId xmlns:p14="http://schemas.microsoft.com/office/powerpoint/2010/main" val="210624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Anup can you update some of the details</a:t>
            </a:r>
          </a:p>
        </p:txBody>
      </p:sp>
      <p:sp>
        <p:nvSpPr>
          <p:cNvPr id="4" name="Slide Number Placeholder 3"/>
          <p:cNvSpPr>
            <a:spLocks noGrp="1"/>
          </p:cNvSpPr>
          <p:nvPr>
            <p:ph type="sldNum" sz="quarter" idx="10"/>
          </p:nvPr>
        </p:nvSpPr>
        <p:spPr/>
        <p:txBody>
          <a:bodyPr/>
          <a:lstStyle/>
          <a:p>
            <a:fld id="{30291E1D-0E33-4E39-8C07-8B468157F15D}" type="slidenum">
              <a:rPr lang="en-US" smtClean="0"/>
              <a:t>27</a:t>
            </a:fld>
            <a:endParaRPr lang="en-US"/>
          </a:p>
        </p:txBody>
      </p:sp>
    </p:spTree>
    <p:extLst>
      <p:ext uri="{BB962C8B-B14F-4D97-AF65-F5344CB8AC3E}">
        <p14:creationId xmlns:p14="http://schemas.microsoft.com/office/powerpoint/2010/main" val="3199487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28</a:t>
            </a:fld>
            <a:endParaRPr lang="en-US"/>
          </a:p>
        </p:txBody>
      </p:sp>
    </p:spTree>
    <p:extLst>
      <p:ext uri="{BB962C8B-B14F-4D97-AF65-F5344CB8AC3E}">
        <p14:creationId xmlns:p14="http://schemas.microsoft.com/office/powerpoint/2010/main" val="2216792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6" name="Shape 556"/>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557" name="Shape 557"/>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29</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911575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5</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991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6</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039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7</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428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Pepsi - </a:t>
            </a:r>
            <a:r>
              <a:rPr lang="en-IN" b="0" dirty="0" err="1"/>
              <a:t>DigiView</a:t>
            </a:r>
            <a:endParaRPr lang="en-IN" b="0" dirty="0"/>
          </a:p>
          <a:p>
            <a:endParaRPr lang="en-IN" baseline="0" dirty="0"/>
          </a:p>
          <a:p>
            <a:r>
              <a:rPr lang="en-US" sz="1200" b="1" dirty="0">
                <a:solidFill>
                  <a:srgbClr val="44546A"/>
                </a:solidFill>
              </a:rPr>
              <a:t>Business Objective:</a:t>
            </a:r>
          </a:p>
          <a:p>
            <a:r>
              <a:rPr lang="en-US" sz="1200" b="0" dirty="0">
                <a:solidFill>
                  <a:srgbClr val="44546A"/>
                </a:solidFill>
              </a:rPr>
              <a:t>To build a single-viewed automated  real-time application that enables  CXOs to make quick data-driven insights from a company’s digital &amp; social marketing efforts that cut across their Paid, Earned &amp; Owned media spectrums.</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t>Integrated data from five different data sources and built 11 comprehensive interlinked dashboards that give both a snapshot view and a deep dive view of their trademarks’/brands’ online presence, content marketing messages, customer perception and campaigns’ performance within their portfolio &amp; against their competitors.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lvl="0" fontAlgn="base">
              <a:spcBef>
                <a:spcPts val="600"/>
              </a:spcBef>
              <a:spcAft>
                <a:spcPct val="0"/>
              </a:spcAft>
              <a:defRPr/>
            </a:pPr>
            <a:r>
              <a:rPr lang="en-US" sz="1200" dirty="0"/>
              <a:t>Automated real-time business intelligence application provided the client an opportunity to view their brands’ social &amp; digital marketing efforts in visually appealing &amp; feature-rich Tableau dashboards.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a:p>
            <a:endParaRPr lang="en-US" dirty="0"/>
          </a:p>
        </p:txBody>
      </p:sp>
      <p:sp>
        <p:nvSpPr>
          <p:cNvPr id="4" name="Slide Number Placeholder 3"/>
          <p:cNvSpPr>
            <a:spLocks noGrp="1"/>
          </p:cNvSpPr>
          <p:nvPr>
            <p:ph type="sldNum" sz="quarter" idx="10"/>
          </p:nvPr>
        </p:nvSpPr>
        <p:spPr/>
        <p:txBody>
          <a:bodyPr/>
          <a:lstStyle/>
          <a:p>
            <a:fld id="{C0F84A1B-0C91-4489-B351-1870C6B365D2}" type="slidenum">
              <a:rPr lang="en-US" smtClean="0"/>
              <a:t>14</a:t>
            </a:fld>
            <a:endParaRPr lang="en-US" dirty="0"/>
          </a:p>
        </p:txBody>
      </p:sp>
    </p:spTree>
    <p:extLst>
      <p:ext uri="{BB962C8B-B14F-4D97-AF65-F5344CB8AC3E}">
        <p14:creationId xmlns:p14="http://schemas.microsoft.com/office/powerpoint/2010/main" val="1811765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IN" b="1" dirty="0"/>
              <a:t>Warner</a:t>
            </a:r>
            <a:r>
              <a:rPr lang="en-IN" b="1" baseline="0" dirty="0"/>
              <a:t> Bros </a:t>
            </a:r>
            <a:r>
              <a:rPr lang="mr-IN" b="1" baseline="0" dirty="0"/>
              <a:t>–</a:t>
            </a:r>
            <a:r>
              <a:rPr lang="en-IN" b="1" baseline="0" dirty="0"/>
              <a:t> Digital Supply Chain (Data Engineering)</a:t>
            </a:r>
            <a:endParaRPr lang="en-IN" b="1" dirty="0"/>
          </a:p>
          <a:p>
            <a:endParaRPr lang="en-US" b="1" dirty="0"/>
          </a:p>
        </p:txBody>
      </p:sp>
      <p:sp>
        <p:nvSpPr>
          <p:cNvPr id="4" name="Slide Number Placeholder 3"/>
          <p:cNvSpPr>
            <a:spLocks noGrp="1"/>
          </p:cNvSpPr>
          <p:nvPr>
            <p:ph type="sldNum" sz="quarter" idx="10"/>
          </p:nvPr>
        </p:nvSpPr>
        <p:spPr/>
        <p:txBody>
          <a:bodyPr/>
          <a:lstStyle/>
          <a:p>
            <a:fld id="{C0F84A1B-0C91-4489-B351-1870C6B365D2}" type="slidenum">
              <a:rPr lang="en-US" smtClean="0"/>
              <a:t>15</a:t>
            </a:fld>
            <a:endParaRPr lang="en-US" dirty="0"/>
          </a:p>
        </p:txBody>
      </p:sp>
    </p:spTree>
    <p:extLst>
      <p:ext uri="{BB962C8B-B14F-4D97-AF65-F5344CB8AC3E}">
        <p14:creationId xmlns:p14="http://schemas.microsoft.com/office/powerpoint/2010/main" val="2214945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Adobe</a:t>
            </a:r>
          </a:p>
        </p:txBody>
      </p:sp>
      <p:sp>
        <p:nvSpPr>
          <p:cNvPr id="4" name="Slide Number Placeholder 3"/>
          <p:cNvSpPr>
            <a:spLocks noGrp="1"/>
          </p:cNvSpPr>
          <p:nvPr>
            <p:ph type="sldNum" sz="quarter" idx="10"/>
          </p:nvPr>
        </p:nvSpPr>
        <p:spPr/>
        <p:txBody>
          <a:bodyPr/>
          <a:lstStyle/>
          <a:p>
            <a:fld id="{C0F84A1B-0C91-4489-B351-1870C6B365D2}" type="slidenum">
              <a:rPr lang="en-US" smtClean="0"/>
              <a:t>16</a:t>
            </a:fld>
            <a:endParaRPr lang="en-US" dirty="0"/>
          </a:p>
        </p:txBody>
      </p:sp>
    </p:spTree>
    <p:extLst>
      <p:ext uri="{BB962C8B-B14F-4D97-AF65-F5344CB8AC3E}">
        <p14:creationId xmlns:p14="http://schemas.microsoft.com/office/powerpoint/2010/main" val="2705859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18</a:t>
            </a:fld>
            <a:endParaRPr lang="en-US"/>
          </a:p>
        </p:txBody>
      </p:sp>
    </p:spTree>
    <p:extLst>
      <p:ext uri="{BB962C8B-B14F-4D97-AF65-F5344CB8AC3E}">
        <p14:creationId xmlns:p14="http://schemas.microsoft.com/office/powerpoint/2010/main" val="2661859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19</a:t>
            </a:fld>
            <a:endParaRPr lang="en-US"/>
          </a:p>
        </p:txBody>
      </p:sp>
    </p:spTree>
    <p:extLst>
      <p:ext uri="{BB962C8B-B14F-4D97-AF65-F5344CB8AC3E}">
        <p14:creationId xmlns:p14="http://schemas.microsoft.com/office/powerpoint/2010/main" val="3343721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412485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61570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dirty="0"/>
              <a:t>Brand Colors</a:t>
            </a:r>
          </a:p>
        </p:txBody>
      </p:sp>
      <p:sp>
        <p:nvSpPr>
          <p:cNvPr id="6" name="Title 4">
            <a:extLst>
              <a:ext uri="{FF2B5EF4-FFF2-40B4-BE49-F238E27FC236}">
                <a16:creationId xmlns:a16="http://schemas.microsoft.com/office/drawing/2014/main" id="{8C19F0BD-CBF1-4551-925C-A110073FD9E5}"/>
              </a:ext>
            </a:extLst>
          </p:cNvPr>
          <p:cNvSpPr txBox="1">
            <a:spLocks/>
          </p:cNvSpPr>
          <p:nvPr userDrawn="1"/>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userDrawn="1"/>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userDrawn="1"/>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userDrawn="1"/>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userDrawn="1"/>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userDrawn="1"/>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userDrawn="1"/>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userDrawn="1"/>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userDrawn="1"/>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userDrawn="1"/>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userDrawn="1"/>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userDrawn="1"/>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userDrawn="1"/>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userDrawn="1"/>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userDrawn="1"/>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userDrawn="1"/>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userDrawn="1"/>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userDrawn="1"/>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userDrawn="1"/>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userDrawn="1"/>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114704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106796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2575566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78985374"/>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116603"/>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5935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latin typeface="Arial" panose="020B0604020202020204" pitchFamily="34" charset="0"/>
                <a:cs typeface="Arial" panose="020B0604020202020204" pitchFamily="34" charset="0"/>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02480" y="361022"/>
            <a:ext cx="2987040" cy="2112180"/>
          </a:xfrm>
          <a:prstGeom prst="rect">
            <a:avLst/>
          </a:prstGeom>
        </p:spPr>
      </p:pic>
      <p:grpSp>
        <p:nvGrpSpPr>
          <p:cNvPr id="81" name="Group 80"/>
          <p:cNvGrpSpPr/>
          <p:nvPr userDrawn="1"/>
        </p:nvGrpSpPr>
        <p:grpSpPr>
          <a:xfrm>
            <a:off x="369220" y="6091135"/>
            <a:ext cx="2782950" cy="571112"/>
            <a:chOff x="7145730" y="5048697"/>
            <a:chExt cx="2782950" cy="571112"/>
          </a:xfrm>
        </p:grpSpPr>
        <p:grpSp>
          <p:nvGrpSpPr>
            <p:cNvPr id="82" name="Group 81"/>
            <p:cNvGrpSpPr/>
            <p:nvPr/>
          </p:nvGrpSpPr>
          <p:grpSpPr>
            <a:xfrm>
              <a:off x="7145730" y="5048697"/>
              <a:ext cx="571116" cy="571112"/>
              <a:chOff x="9339783" y="4780636"/>
              <a:chExt cx="279044" cy="279044"/>
            </a:xfrm>
          </p:grpSpPr>
          <p:sp>
            <p:nvSpPr>
              <p:cNvPr id="92" name="Oval 91"/>
              <p:cNvSpPr/>
              <p:nvPr userDrawn="1"/>
            </p:nvSpPr>
            <p:spPr>
              <a:xfrm>
                <a:off x="9339783"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3" name="Freeform 31"/>
              <p:cNvSpPr>
                <a:spLocks noEditPoints="1"/>
              </p:cNvSpPr>
              <p:nvPr userDrawn="1"/>
            </p:nvSpPr>
            <p:spPr bwMode="auto">
              <a:xfrm>
                <a:off x="9392002" y="4832855"/>
                <a:ext cx="174606" cy="174606"/>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3" name="Group 82"/>
            <p:cNvGrpSpPr/>
            <p:nvPr/>
          </p:nvGrpSpPr>
          <p:grpSpPr>
            <a:xfrm>
              <a:off x="7883008" y="5048697"/>
              <a:ext cx="571116" cy="571112"/>
              <a:chOff x="9665008" y="4780636"/>
              <a:chExt cx="279044" cy="279044"/>
            </a:xfrm>
          </p:grpSpPr>
          <p:sp>
            <p:nvSpPr>
              <p:cNvPr id="90" name="Oval 89"/>
              <p:cNvSpPr/>
              <p:nvPr userDrawn="1"/>
            </p:nvSpPr>
            <p:spPr>
              <a:xfrm>
                <a:off x="9665008"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1" name="Freeform 48"/>
              <p:cNvSpPr>
                <a:spLocks/>
              </p:cNvSpPr>
              <p:nvPr userDrawn="1"/>
            </p:nvSpPr>
            <p:spPr bwMode="auto">
              <a:xfrm>
                <a:off x="9706594" y="4852691"/>
                <a:ext cx="195872" cy="134934"/>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4" name="Group 83"/>
            <p:cNvGrpSpPr/>
            <p:nvPr/>
          </p:nvGrpSpPr>
          <p:grpSpPr>
            <a:xfrm>
              <a:off x="9357564" y="5048697"/>
              <a:ext cx="571116" cy="571112"/>
              <a:chOff x="10309320" y="4780636"/>
              <a:chExt cx="279044" cy="279044"/>
            </a:xfrm>
          </p:grpSpPr>
          <p:sp>
            <p:nvSpPr>
              <p:cNvPr id="88" name="Oval 87"/>
              <p:cNvSpPr/>
              <p:nvPr userDrawn="1"/>
            </p:nvSpPr>
            <p:spPr>
              <a:xfrm>
                <a:off x="10309320"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9" name="Freeform 626"/>
              <p:cNvSpPr>
                <a:spLocks noEditPoints="1"/>
              </p:cNvSpPr>
              <p:nvPr userDrawn="1"/>
            </p:nvSpPr>
            <p:spPr bwMode="auto">
              <a:xfrm>
                <a:off x="10377033" y="4848291"/>
                <a:ext cx="143618" cy="143734"/>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5" name="Group 84"/>
            <p:cNvGrpSpPr/>
            <p:nvPr userDrawn="1"/>
          </p:nvGrpSpPr>
          <p:grpSpPr>
            <a:xfrm>
              <a:off x="8620286" y="5048697"/>
              <a:ext cx="571116" cy="571112"/>
              <a:chOff x="8081746" y="5155194"/>
              <a:chExt cx="358117" cy="358117"/>
            </a:xfrm>
          </p:grpSpPr>
          <p:sp>
            <p:nvSpPr>
              <p:cNvPr id="86" name="Oval 85"/>
              <p:cNvSpPr/>
              <p:nvPr userDrawn="1"/>
            </p:nvSpPr>
            <p:spPr>
              <a:xfrm>
                <a:off x="8081746" y="5155194"/>
                <a:ext cx="358117" cy="3581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7" name="Freeform 86"/>
              <p:cNvSpPr>
                <a:spLocks noEditPoints="1"/>
              </p:cNvSpPr>
              <p:nvPr userDrawn="1"/>
            </p:nvSpPr>
            <p:spPr bwMode="auto">
              <a:xfrm>
                <a:off x="8171870" y="5243997"/>
                <a:ext cx="177867" cy="180512"/>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sp>
        <p:nvSpPr>
          <p:cNvPr id="94" name="Subtitle 2">
            <a:hlinkClick r:id="rId3"/>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solidFill>
                  <a:prstClr val="white"/>
                </a:solidFill>
                <a:latin typeface="Arial" panose="020B0604020202020204" pitchFamily="34" charset="0"/>
                <a:cs typeface="Arial" panose="020B0604020202020204" pitchFamily="34" charset="0"/>
              </a:rPr>
              <a:t>www.latentview.com</a:t>
            </a:r>
          </a:p>
        </p:txBody>
      </p:sp>
    </p:spTree>
    <p:extLst>
      <p:ext uri="{BB962C8B-B14F-4D97-AF65-F5344CB8AC3E}">
        <p14:creationId xmlns:p14="http://schemas.microsoft.com/office/powerpoint/2010/main" val="3191823651"/>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smtClean="0"/>
              <a:pPr/>
              <a:t>‹#›</a:t>
            </a:fld>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742042911"/>
      </p:ext>
    </p:extLst>
  </p:cSld>
  <p:clrMap bg1="lt1" tx1="dk1" bg2="lt2" tx2="dk2" accent1="accent1" accent2="accent2" accent3="accent3" accent4="accent4" accent5="accent5" accent6="accent6" hlink="hlink" folHlink="folHlink"/>
  <p:sldLayoutIdLst>
    <p:sldLayoutId id="2147483682" r:id="rId1"/>
    <p:sldLayoutId id="2147483666" r:id="rId2"/>
    <p:sldLayoutId id="2147483683" r:id="rId3"/>
    <p:sldLayoutId id="2147483681" r:id="rId4"/>
    <p:sldLayoutId id="2147483669" r:id="rId5"/>
    <p:sldLayoutId id="2147483670" r:id="rId6"/>
    <p:sldLayoutId id="2147483671" r:id="rId7"/>
    <p:sldLayoutId id="2147483675" r:id="rId8"/>
    <p:sldLayoutId id="2147483684" r:id="rId9"/>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2.wdp"/><Relationship Id="rId7"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3.wdp"/><Relationship Id="rId18" Type="http://schemas.openxmlformats.org/officeDocument/2006/relationships/image" Target="../media/image59.png"/><Relationship Id="rId3" Type="http://schemas.openxmlformats.org/officeDocument/2006/relationships/diagramData" Target="../diagrams/data1.xml"/><Relationship Id="rId21" Type="http://schemas.openxmlformats.org/officeDocument/2006/relationships/image" Target="../media/image62.jpeg"/><Relationship Id="rId7" Type="http://schemas.microsoft.com/office/2007/relationships/diagramDrawing" Target="../diagrams/drawing1.xml"/><Relationship Id="rId12" Type="http://schemas.openxmlformats.org/officeDocument/2006/relationships/image" Target="../media/image54.png"/><Relationship Id="rId17" Type="http://schemas.openxmlformats.org/officeDocument/2006/relationships/image" Target="../media/image58.png"/><Relationship Id="rId2" Type="http://schemas.openxmlformats.org/officeDocument/2006/relationships/notesSlide" Target="../notesSlides/notesSlide8.xml"/><Relationship Id="rId16" Type="http://schemas.openxmlformats.org/officeDocument/2006/relationships/image" Target="../media/image57.png"/><Relationship Id="rId20" Type="http://schemas.openxmlformats.org/officeDocument/2006/relationships/image" Target="../media/image61.jpeg"/><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image" Target="../media/image53.png"/><Relationship Id="rId5" Type="http://schemas.openxmlformats.org/officeDocument/2006/relationships/diagramQuickStyle" Target="../diagrams/quickStyle1.xml"/><Relationship Id="rId15" Type="http://schemas.openxmlformats.org/officeDocument/2006/relationships/image" Target="../media/image56.jpeg"/><Relationship Id="rId10" Type="http://schemas.openxmlformats.org/officeDocument/2006/relationships/image" Target="../media/image52.png"/><Relationship Id="rId19" Type="http://schemas.openxmlformats.org/officeDocument/2006/relationships/image" Target="../media/image60.png"/><Relationship Id="rId4" Type="http://schemas.openxmlformats.org/officeDocument/2006/relationships/diagramLayout" Target="../diagrams/layout1.xml"/><Relationship Id="rId9" Type="http://schemas.openxmlformats.org/officeDocument/2006/relationships/image" Target="../media/image51.png"/><Relationship Id="rId1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jpe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jpe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6"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jpe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5.jpe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02.png"/><Relationship Id="rId11" Type="http://schemas.openxmlformats.org/officeDocument/2006/relationships/hyperlink" Target="https://appsource.microsoft.com/en-us/product/cortana-intelligence/latentview.latentview-maf" TargetMode="External"/><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0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868" y="887896"/>
            <a:ext cx="7771775" cy="1450333"/>
          </a:xfrm>
        </p:spPr>
        <p:txBody>
          <a:bodyPr/>
          <a:lstStyle/>
          <a:p>
            <a:r>
              <a:rPr lang="en-US" dirty="0"/>
              <a:t>LatentView Capability Demonstration on Data Platform</a:t>
            </a:r>
          </a:p>
        </p:txBody>
      </p:sp>
      <p:sp>
        <p:nvSpPr>
          <p:cNvPr id="2" name="Content Placeholder 1"/>
          <p:cNvSpPr>
            <a:spLocks noGrp="1"/>
          </p:cNvSpPr>
          <p:nvPr>
            <p:ph sz="quarter" idx="13"/>
          </p:nvPr>
        </p:nvSpPr>
        <p:spPr/>
        <p:txBody>
          <a:bodyPr/>
          <a:lstStyle/>
          <a:p>
            <a:r>
              <a:rPr lang="en-US" dirty="0"/>
              <a:t>January, 2019</a:t>
            </a:r>
          </a:p>
        </p:txBody>
      </p:sp>
    </p:spTree>
    <p:extLst>
      <p:ext uri="{BB962C8B-B14F-4D97-AF65-F5344CB8AC3E}">
        <p14:creationId xmlns:p14="http://schemas.microsoft.com/office/powerpoint/2010/main" val="3515094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Integrating Data from Multiple Sources</a:t>
            </a:r>
          </a:p>
        </p:txBody>
      </p:sp>
      <p:cxnSp>
        <p:nvCxnSpPr>
          <p:cNvPr id="142" name="Straight Arrow Connector 141"/>
          <p:cNvCxnSpPr>
            <a:cxnSpLocks/>
          </p:cNvCxnSpPr>
          <p:nvPr/>
        </p:nvCxnSpPr>
        <p:spPr>
          <a:xfrm>
            <a:off x="8928692" y="3219952"/>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3" name="Straight Arrow Connector 142"/>
          <p:cNvCxnSpPr>
            <a:cxnSpLocks/>
          </p:cNvCxnSpPr>
          <p:nvPr/>
        </p:nvCxnSpPr>
        <p:spPr>
          <a:xfrm>
            <a:off x="8928692" y="3992278"/>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4" name="Straight Arrow Connector 143"/>
          <p:cNvCxnSpPr>
            <a:cxnSpLocks/>
          </p:cNvCxnSpPr>
          <p:nvPr/>
        </p:nvCxnSpPr>
        <p:spPr>
          <a:xfrm flipV="1">
            <a:off x="9144507" y="4763187"/>
            <a:ext cx="728680" cy="4764"/>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48" name="Rectangle 147"/>
          <p:cNvSpPr/>
          <p:nvPr/>
        </p:nvSpPr>
        <p:spPr bwMode="auto">
          <a:xfrm>
            <a:off x="4107522" y="2474608"/>
            <a:ext cx="4527079" cy="1445274"/>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Mart / Data Lake</a:t>
            </a:r>
          </a:p>
        </p:txBody>
      </p:sp>
      <p:grpSp>
        <p:nvGrpSpPr>
          <p:cNvPr id="125" name="Group 124"/>
          <p:cNvGrpSpPr/>
          <p:nvPr/>
        </p:nvGrpSpPr>
        <p:grpSpPr>
          <a:xfrm>
            <a:off x="541382" y="1491032"/>
            <a:ext cx="3067911" cy="4059614"/>
            <a:chOff x="58035" y="1888784"/>
            <a:chExt cx="3403362" cy="4503501"/>
          </a:xfrm>
        </p:grpSpPr>
        <p:sp>
          <p:nvSpPr>
            <p:cNvPr id="126" name="Rectangle 125"/>
            <p:cNvSpPr/>
            <p:nvPr/>
          </p:nvSpPr>
          <p:spPr bwMode="auto">
            <a:xfrm>
              <a:off x="1587823" y="1888784"/>
              <a:ext cx="1513574" cy="3793810"/>
            </a:xfrm>
            <a:prstGeom prst="rect">
              <a:avLst/>
            </a:prstGeom>
            <a:solidFill>
              <a:schemeClr val="bg1">
                <a:lumMod val="9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Integration</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127" name="Straight Arrow Connector 126"/>
            <p:cNvCxnSpPr/>
            <p:nvPr/>
          </p:nvCxnSpPr>
          <p:spPr>
            <a:xfrm flipV="1">
              <a:off x="3101397" y="3782492"/>
              <a:ext cx="360000" cy="0"/>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
          <p:nvSpPr>
            <p:cNvPr id="128" name="Rectangle 127"/>
            <p:cNvSpPr/>
            <p:nvPr/>
          </p:nvSpPr>
          <p:spPr bwMode="auto">
            <a:xfrm>
              <a:off x="162674" y="1893224"/>
              <a:ext cx="1242478" cy="3776670"/>
            </a:xfrm>
            <a:prstGeom prst="rect">
              <a:avLst/>
            </a:prstGeom>
            <a:solidFill>
              <a:schemeClr val="bg1">
                <a:lumMod val="95000"/>
              </a:schemeClr>
            </a:solidFill>
            <a:ln>
              <a:noFill/>
              <a:headEnd/>
              <a:tailEnd/>
            </a:ln>
          </p:spPr>
          <p:style>
            <a:lnRef idx="2">
              <a:schemeClr val="accent1"/>
            </a:lnRef>
            <a:fillRef idx="1">
              <a:schemeClr val="lt1"/>
            </a:fillRef>
            <a:effectRef idx="0">
              <a:schemeClr val="accent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sz="1400" b="1" dirty="0">
                <a:solidFill>
                  <a:srgbClr val="0070C0"/>
                </a:solidFill>
                <a:latin typeface="Arial" panose="020B0604020202020204" pitchFamily="34" charset="0"/>
                <a:ea typeface="Segoe UI" panose="020B0502040204020203" pitchFamily="34" charset="0"/>
                <a:cs typeface="Arial" panose="020B0604020202020204" pitchFamily="34" charset="0"/>
              </a:endParaRPr>
            </a:p>
          </p:txBody>
        </p:sp>
        <p:sp>
          <p:nvSpPr>
            <p:cNvPr id="129" name="Rectangle 128"/>
            <p:cNvSpPr/>
            <p:nvPr/>
          </p:nvSpPr>
          <p:spPr bwMode="auto">
            <a:xfrm>
              <a:off x="1694900" y="1975729"/>
              <a:ext cx="1308080" cy="1508404"/>
            </a:xfrm>
            <a:prstGeom prst="rect">
              <a:avLst/>
            </a:prstGeom>
            <a:solidFill>
              <a:schemeClr val="bg1">
                <a:lumMod val="7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r>
                <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rPr>
                <a:t>Structured </a:t>
              </a:r>
              <a:endParaRPr lang="en-IN" sz="12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130" name="Rectangle 129"/>
            <p:cNvSpPr/>
            <p:nvPr/>
          </p:nvSpPr>
          <p:spPr bwMode="auto">
            <a:xfrm>
              <a:off x="1681663" y="4071528"/>
              <a:ext cx="1308080" cy="1508404"/>
            </a:xfrm>
            <a:prstGeom prst="rect">
              <a:avLst/>
            </a:prstGeom>
            <a:solidFill>
              <a:schemeClr val="bg1">
                <a:lumMod val="7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r>
                <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rPr>
                <a:t>Unstructured</a:t>
              </a:r>
              <a:endParaRPr lang="en-IN" sz="12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131" name="TextBox 2">
              <a:extLst>
                <a:ext uri="{FF2B5EF4-FFF2-40B4-BE49-F238E27FC236}">
                  <a16:creationId xmlns:a16="http://schemas.microsoft.com/office/drawing/2014/main" id="{86E0932B-348A-4C8F-8E43-4C37E1ABE4C7}"/>
                </a:ext>
              </a:extLst>
            </p:cNvPr>
            <p:cNvSpPr txBox="1"/>
            <p:nvPr/>
          </p:nvSpPr>
          <p:spPr>
            <a:xfrm>
              <a:off x="141544" y="2048801"/>
              <a:ext cx="1220745"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Conventional Data Sources</a:t>
              </a:r>
            </a:p>
          </p:txBody>
        </p:sp>
        <p:sp>
          <p:nvSpPr>
            <p:cNvPr id="132" name="TextBox 42">
              <a:extLst>
                <a:ext uri="{FF2B5EF4-FFF2-40B4-BE49-F238E27FC236}">
                  <a16:creationId xmlns:a16="http://schemas.microsoft.com/office/drawing/2014/main" id="{A31D8553-C508-4786-9FBD-AE24DBC8B3B8}"/>
                </a:ext>
              </a:extLst>
            </p:cNvPr>
            <p:cNvSpPr txBox="1"/>
            <p:nvPr/>
          </p:nvSpPr>
          <p:spPr>
            <a:xfrm>
              <a:off x="58035" y="3030373"/>
              <a:ext cx="144734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Unconventional Data Sources</a:t>
              </a:r>
            </a:p>
          </p:txBody>
        </p:sp>
        <p:sp>
          <p:nvSpPr>
            <p:cNvPr id="133" name="TextBox 43">
              <a:extLst>
                <a:ext uri="{FF2B5EF4-FFF2-40B4-BE49-F238E27FC236}">
                  <a16:creationId xmlns:a16="http://schemas.microsoft.com/office/drawing/2014/main" id="{7E6A7EE2-F002-4F56-8BC2-70F563944271}"/>
                </a:ext>
              </a:extLst>
            </p:cNvPr>
            <p:cNvSpPr txBox="1"/>
            <p:nvPr/>
          </p:nvSpPr>
          <p:spPr>
            <a:xfrm>
              <a:off x="145172" y="3868907"/>
              <a:ext cx="132981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External Data Sources</a:t>
              </a:r>
            </a:p>
          </p:txBody>
        </p:sp>
        <p:sp>
          <p:nvSpPr>
            <p:cNvPr id="134" name="TextBox 44">
              <a:extLst>
                <a:ext uri="{FF2B5EF4-FFF2-40B4-BE49-F238E27FC236}">
                  <a16:creationId xmlns:a16="http://schemas.microsoft.com/office/drawing/2014/main" id="{90BEB28F-633A-4C6B-81F6-4A75FA61C5C4}"/>
                </a:ext>
              </a:extLst>
            </p:cNvPr>
            <p:cNvSpPr txBox="1"/>
            <p:nvPr/>
          </p:nvSpPr>
          <p:spPr>
            <a:xfrm>
              <a:off x="141999" y="4825684"/>
              <a:ext cx="132981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Internal Data Sources</a:t>
              </a:r>
            </a:p>
          </p:txBody>
        </p:sp>
        <p:sp>
          <p:nvSpPr>
            <p:cNvPr id="135" name="TextBox 65"/>
            <p:cNvSpPr txBox="1"/>
            <p:nvPr/>
          </p:nvSpPr>
          <p:spPr>
            <a:xfrm>
              <a:off x="162674" y="6084998"/>
              <a:ext cx="2895248" cy="30728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lumMod val="50000"/>
                    </a:schemeClr>
                  </a:solidFill>
                  <a:latin typeface="Arial" panose="020B0604020202020204" pitchFamily="34" charset="0"/>
                  <a:ea typeface="Segoe UI" panose="020B0502040204020203" pitchFamily="34" charset="0"/>
                  <a:cs typeface="Arial" panose="020B0604020202020204" pitchFamily="34" charset="0"/>
                </a:rPr>
                <a:t>Data Type specific ETL toolset</a:t>
              </a:r>
            </a:p>
          </p:txBody>
        </p:sp>
      </p:grpSp>
      <p:sp>
        <p:nvSpPr>
          <p:cNvPr id="118" name="Rectangle 117"/>
          <p:cNvSpPr/>
          <p:nvPr/>
        </p:nvSpPr>
        <p:spPr bwMode="auto">
          <a:xfrm>
            <a:off x="9867794" y="1547591"/>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CANNED REPORTS</a:t>
            </a:r>
          </a:p>
        </p:txBody>
      </p:sp>
      <p:sp>
        <p:nvSpPr>
          <p:cNvPr id="119" name="Rectangle 118"/>
          <p:cNvSpPr/>
          <p:nvPr/>
        </p:nvSpPr>
        <p:spPr bwMode="auto">
          <a:xfrm>
            <a:off x="9867794" y="2287179"/>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SELF SERVICE BI</a:t>
            </a:r>
          </a:p>
        </p:txBody>
      </p:sp>
      <p:sp>
        <p:nvSpPr>
          <p:cNvPr id="120" name="Rectangle 119"/>
          <p:cNvSpPr/>
          <p:nvPr/>
        </p:nvSpPr>
        <p:spPr bwMode="auto">
          <a:xfrm>
            <a:off x="9867794" y="3026767"/>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OPERATIONAL</a:t>
            </a:r>
          </a:p>
        </p:txBody>
      </p:sp>
      <p:sp>
        <p:nvSpPr>
          <p:cNvPr id="121" name="Rectangle 120"/>
          <p:cNvSpPr/>
          <p:nvPr/>
        </p:nvSpPr>
        <p:spPr bwMode="auto">
          <a:xfrm>
            <a:off x="9867794" y="3766355"/>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a:t>
            </a:r>
          </a:p>
        </p:txBody>
      </p:sp>
      <p:sp>
        <p:nvSpPr>
          <p:cNvPr id="122" name="Rectangle 121"/>
          <p:cNvSpPr/>
          <p:nvPr/>
        </p:nvSpPr>
        <p:spPr bwMode="auto">
          <a:xfrm>
            <a:off x="9867794" y="4505944"/>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REAL TIME REPORTING</a:t>
            </a:r>
          </a:p>
        </p:txBody>
      </p:sp>
      <p:sp>
        <p:nvSpPr>
          <p:cNvPr id="123" name="TextBox 67"/>
          <p:cNvSpPr txBox="1"/>
          <p:nvPr/>
        </p:nvSpPr>
        <p:spPr>
          <a:xfrm>
            <a:off x="9549359" y="5276908"/>
            <a:ext cx="2147204"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lumMod val="50000"/>
                  </a:schemeClr>
                </a:solidFill>
                <a:latin typeface="Arial" panose="020B0604020202020204" pitchFamily="34" charset="0"/>
                <a:ea typeface="Segoe UI" panose="020B0502040204020203" pitchFamily="34" charset="0"/>
                <a:cs typeface="Arial" panose="020B0604020202020204" pitchFamily="34" charset="0"/>
              </a:rPr>
              <a:t>Workload Aware Compute</a:t>
            </a:r>
          </a:p>
        </p:txBody>
      </p:sp>
      <p:cxnSp>
        <p:nvCxnSpPr>
          <p:cNvPr id="124" name="Straight Arrow Connector 123"/>
          <p:cNvCxnSpPr/>
          <p:nvPr/>
        </p:nvCxnSpPr>
        <p:spPr>
          <a:xfrm>
            <a:off x="1641692" y="3197246"/>
            <a:ext cx="318912" cy="3723"/>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
        <p:nvSpPr>
          <p:cNvPr id="166" name="TextBox 56"/>
          <p:cNvSpPr txBox="1"/>
          <p:nvPr/>
        </p:nvSpPr>
        <p:spPr>
          <a:xfrm>
            <a:off x="927419" y="1045837"/>
            <a:ext cx="197701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acquire data?</a:t>
            </a:r>
          </a:p>
        </p:txBody>
      </p:sp>
      <p:sp>
        <p:nvSpPr>
          <p:cNvPr id="167" name="TextBox 61"/>
          <p:cNvSpPr txBox="1"/>
          <p:nvPr/>
        </p:nvSpPr>
        <p:spPr>
          <a:xfrm>
            <a:off x="4865567" y="1045836"/>
            <a:ext cx="310642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168" name="TextBox 62"/>
          <p:cNvSpPr txBox="1"/>
          <p:nvPr/>
        </p:nvSpPr>
        <p:spPr>
          <a:xfrm>
            <a:off x="9761636" y="941540"/>
            <a:ext cx="172265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enable consumption?</a:t>
            </a:r>
          </a:p>
        </p:txBody>
      </p:sp>
      <p:pic>
        <p:nvPicPr>
          <p:cNvPr id="5122" name="Picture 2" descr="https://static.thenounproject.com/png/662371-200.png"/>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21562" y="1740149"/>
            <a:ext cx="461788" cy="4617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static.thenounproject.com/png/794569-200.png"/>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2063" y="3615974"/>
            <a:ext cx="514897" cy="514897"/>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482947" y="900160"/>
            <a:ext cx="2890489"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4" name="Rectangle 173"/>
          <p:cNvSpPr/>
          <p:nvPr/>
        </p:nvSpPr>
        <p:spPr>
          <a:xfrm>
            <a:off x="3481435" y="919963"/>
            <a:ext cx="5839020"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5" name="Rectangle 174"/>
          <p:cNvSpPr/>
          <p:nvPr/>
        </p:nvSpPr>
        <p:spPr>
          <a:xfrm>
            <a:off x="9409115" y="919963"/>
            <a:ext cx="2369400"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57" name="Elbow Connector 56"/>
          <p:cNvCxnSpPr>
            <a:cxnSpLocks/>
          </p:cNvCxnSpPr>
          <p:nvPr/>
        </p:nvCxnSpPr>
        <p:spPr>
          <a:xfrm rot="16200000" flipH="1">
            <a:off x="7859717" y="2745355"/>
            <a:ext cx="3086804" cy="948855"/>
          </a:xfrm>
          <a:prstGeom prst="bentConnector3">
            <a:avLst>
              <a:gd name="adj1" fmla="val 100067"/>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cxnSpLocks/>
          </p:cNvCxnSpPr>
          <p:nvPr/>
        </p:nvCxnSpPr>
        <p:spPr>
          <a:xfrm>
            <a:off x="8928691" y="1676380"/>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p:cNvCxnSpPr>
            <a:cxnSpLocks/>
          </p:cNvCxnSpPr>
          <p:nvPr/>
        </p:nvCxnSpPr>
        <p:spPr>
          <a:xfrm>
            <a:off x="8917905" y="2492056"/>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2" name="Straight Arrow Connector 71"/>
          <p:cNvCxnSpPr/>
          <p:nvPr/>
        </p:nvCxnSpPr>
        <p:spPr>
          <a:xfrm>
            <a:off x="8618064" y="3235129"/>
            <a:ext cx="318912" cy="3723"/>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420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Integrating Data from Multiple Sources</a:t>
            </a:r>
          </a:p>
        </p:txBody>
      </p:sp>
      <p:grpSp>
        <p:nvGrpSpPr>
          <p:cNvPr id="78" name="Group 77"/>
          <p:cNvGrpSpPr/>
          <p:nvPr/>
        </p:nvGrpSpPr>
        <p:grpSpPr>
          <a:xfrm>
            <a:off x="708643" y="907147"/>
            <a:ext cx="10762921" cy="4830011"/>
            <a:chOff x="541218" y="1516999"/>
            <a:chExt cx="10762921" cy="4830011"/>
          </a:xfrm>
        </p:grpSpPr>
        <p:sp>
          <p:nvSpPr>
            <p:cNvPr id="79" name="Oval 78"/>
            <p:cNvSpPr/>
            <p:nvPr/>
          </p:nvSpPr>
          <p:spPr>
            <a:xfrm>
              <a:off x="10479972" y="4249444"/>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0" name="Oval 79"/>
            <p:cNvSpPr/>
            <p:nvPr/>
          </p:nvSpPr>
          <p:spPr>
            <a:xfrm>
              <a:off x="10479972" y="3303566"/>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1" name="TextBox 80"/>
            <p:cNvSpPr txBox="1"/>
            <p:nvPr/>
          </p:nvSpPr>
          <p:spPr>
            <a:xfrm>
              <a:off x="1755160" y="2823881"/>
              <a:ext cx="214359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COLLECTION</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2" name="TextBox 81"/>
            <p:cNvSpPr txBox="1"/>
            <p:nvPr/>
          </p:nvSpPr>
          <p:spPr>
            <a:xfrm>
              <a:off x="4678746" y="2823881"/>
              <a:ext cx="214359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HARMONIZATION</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nvGrpSpPr>
            <p:cNvPr id="83" name="Group 82"/>
            <p:cNvGrpSpPr/>
            <p:nvPr/>
          </p:nvGrpSpPr>
          <p:grpSpPr>
            <a:xfrm>
              <a:off x="7415122" y="1516999"/>
              <a:ext cx="2606023" cy="1583881"/>
              <a:chOff x="8289068" y="3177106"/>
              <a:chExt cx="2606023" cy="1583881"/>
            </a:xfrm>
          </p:grpSpPr>
          <p:pic>
            <p:nvPicPr>
              <p:cNvPr id="108" name="Picture 107"/>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10000" b="90000" l="10000" r="9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958501" y="3177106"/>
                <a:ext cx="1169779" cy="1279711"/>
              </a:xfrm>
              <a:prstGeom prst="rect">
                <a:avLst/>
              </a:prstGeom>
            </p:spPr>
          </p:pic>
          <p:sp>
            <p:nvSpPr>
              <p:cNvPr id="109" name="TextBox 108"/>
              <p:cNvSpPr txBox="1"/>
              <p:nvPr/>
            </p:nvSpPr>
            <p:spPr>
              <a:xfrm>
                <a:off x="8289068" y="4483988"/>
                <a:ext cx="260602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VISUALIZATION</a:t>
                </a:r>
                <a:r>
                  <a:rPr kumimoji="0" lang="en-US" sz="1200" b="1" i="0" u="none" strike="noStrike" kern="0" cap="none" spc="0" normalizeH="0" noProof="0" dirty="0">
                    <a:ln>
                      <a:noFill/>
                    </a:ln>
                    <a:solidFill>
                      <a:prstClr val="black"/>
                    </a:solidFill>
                    <a:effectLst/>
                    <a:uLnTx/>
                    <a:uFillTx/>
                    <a:latin typeface="Arial" panose="020B0604020202020204" pitchFamily="34" charset="0"/>
                    <a:cs typeface="Arial" panose="020B0604020202020204" pitchFamily="34" charset="0"/>
                  </a:rPr>
                  <a:t> OF KPI’s</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1738136" y="3588241"/>
              <a:ext cx="2358802" cy="1569660"/>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Data is collected from multiple sources that are required for the development the required dashboards / reports :</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Internal Data</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External Data</a:t>
              </a:r>
            </a:p>
          </p:txBody>
        </p:sp>
        <p:sp>
          <p:nvSpPr>
            <p:cNvPr id="85" name="TextBox 84"/>
            <p:cNvSpPr txBox="1"/>
            <p:nvPr/>
          </p:nvSpPr>
          <p:spPr>
            <a:xfrm>
              <a:off x="7538733" y="3569565"/>
              <a:ext cx="2358802" cy="2677656"/>
            </a:xfrm>
            <a:prstGeom prst="rect">
              <a:avLst/>
            </a:prstGeom>
            <a:noFill/>
          </p:spPr>
          <p:txBody>
            <a:bodyPr wrap="square" rtlCol="0">
              <a:spAutoFit/>
            </a:bodyPr>
            <a:lstStyle>
              <a:defPPr>
                <a:defRPr lang="en-US"/>
              </a:defPPr>
              <a:lvl1pPr>
                <a:defRPr sz="1200"/>
              </a:lvl1pPr>
            </a:lstStyle>
            <a:p>
              <a:r>
                <a:rPr lang="en-US" dirty="0">
                  <a:latin typeface="Arial" panose="020B0604020202020204" pitchFamily="34" charset="0"/>
                  <a:cs typeface="Arial" panose="020B0604020202020204" pitchFamily="34" charset="0"/>
                </a:rPr>
                <a:t>Visualization of the requested KPI’s can be developed in any of the listed platforms which will enable comparison of multiple channels and summary of performance metrics :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Tableau / Domo Dashboard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Excel Report</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Web Tool</a:t>
              </a:r>
            </a:p>
            <a:p>
              <a:endParaRPr lang="en-US" dirty="0">
                <a:latin typeface="Arial" panose="020B0604020202020204" pitchFamily="34" charset="0"/>
                <a:cs typeface="Arial" panose="020B0604020202020204" pitchFamily="34" charset="0"/>
              </a:endParaRPr>
            </a:p>
          </p:txBody>
        </p:sp>
        <p:sp>
          <p:nvSpPr>
            <p:cNvPr id="86" name="Rectangle 85"/>
            <p:cNvSpPr/>
            <p:nvPr/>
          </p:nvSpPr>
          <p:spPr>
            <a:xfrm>
              <a:off x="1659689" y="3303568"/>
              <a:ext cx="2358802" cy="3043440"/>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7" name="Rectangle 86"/>
            <p:cNvSpPr/>
            <p:nvPr/>
          </p:nvSpPr>
          <p:spPr>
            <a:xfrm>
              <a:off x="4583275" y="3303567"/>
              <a:ext cx="2358802"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8" name="Rectangle 87"/>
            <p:cNvSpPr/>
            <p:nvPr/>
          </p:nvSpPr>
          <p:spPr>
            <a:xfrm>
              <a:off x="7490044" y="3303566"/>
              <a:ext cx="2358802"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Isosceles Triangle 88"/>
            <p:cNvSpPr/>
            <p:nvPr/>
          </p:nvSpPr>
          <p:spPr>
            <a:xfrm rot="5400000">
              <a:off x="3111049" y="4556058"/>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0" name="Isosceles Triangle 89"/>
            <p:cNvSpPr/>
            <p:nvPr/>
          </p:nvSpPr>
          <p:spPr>
            <a:xfrm rot="5400000">
              <a:off x="6009514" y="4579772"/>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1" name="Isosceles Triangle 90"/>
            <p:cNvSpPr/>
            <p:nvPr/>
          </p:nvSpPr>
          <p:spPr>
            <a:xfrm rot="5400000">
              <a:off x="8935608" y="4556058"/>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2" name="TextBox 91"/>
            <p:cNvSpPr txBox="1"/>
            <p:nvPr/>
          </p:nvSpPr>
          <p:spPr>
            <a:xfrm>
              <a:off x="4659656" y="3588241"/>
              <a:ext cx="2358802" cy="1938992"/>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All the collected data from different sources are loaded in the form of a data mart / data cube. This can be done in one of the following two ways : </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In House Data Base</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Using Cloud</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p:txBody>
        </p:sp>
        <p:grpSp>
          <p:nvGrpSpPr>
            <p:cNvPr id="93" name="Group 92"/>
            <p:cNvGrpSpPr/>
            <p:nvPr/>
          </p:nvGrpSpPr>
          <p:grpSpPr>
            <a:xfrm>
              <a:off x="541218" y="3303566"/>
              <a:ext cx="818805" cy="828398"/>
              <a:chOff x="605692" y="2971194"/>
              <a:chExt cx="818805" cy="828398"/>
            </a:xfrm>
          </p:grpSpPr>
          <p:sp>
            <p:nvSpPr>
              <p:cNvPr id="106" name="Oval 105"/>
              <p:cNvSpPr/>
              <p:nvPr/>
            </p:nvSpPr>
            <p:spPr>
              <a:xfrm>
                <a:off x="605692" y="2971194"/>
                <a:ext cx="818805"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145" y="3229665"/>
                <a:ext cx="343040" cy="343040"/>
              </a:xfrm>
              <a:prstGeom prst="rect">
                <a:avLst/>
              </a:prstGeom>
            </p:spPr>
          </p:pic>
        </p:grpSp>
        <p:grpSp>
          <p:nvGrpSpPr>
            <p:cNvPr id="94" name="Group 93"/>
            <p:cNvGrpSpPr/>
            <p:nvPr/>
          </p:nvGrpSpPr>
          <p:grpSpPr>
            <a:xfrm>
              <a:off x="541218" y="4249444"/>
              <a:ext cx="818805" cy="828398"/>
              <a:chOff x="605692" y="3917072"/>
              <a:chExt cx="818805" cy="828398"/>
            </a:xfrm>
          </p:grpSpPr>
          <p:sp>
            <p:nvSpPr>
              <p:cNvPr id="100" name="Oval 99"/>
              <p:cNvSpPr/>
              <p:nvPr/>
            </p:nvSpPr>
            <p:spPr>
              <a:xfrm>
                <a:off x="605692" y="3917072"/>
                <a:ext cx="818805"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01" name="Group 100"/>
              <p:cNvGrpSpPr/>
              <p:nvPr/>
            </p:nvGrpSpPr>
            <p:grpSpPr>
              <a:xfrm>
                <a:off x="837145" y="4169329"/>
                <a:ext cx="421118" cy="320605"/>
                <a:chOff x="3932803" y="1548218"/>
                <a:chExt cx="1122339" cy="1133159"/>
              </a:xfrm>
              <a:effectLst/>
            </p:grpSpPr>
            <p:pic>
              <p:nvPicPr>
                <p:cNvPr id="102" name="Picture 101"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2803" y="15482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 name="Picture 102"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5203" y="17006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 name="Picture 103"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7603" y="18530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5" name="Picture 104"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0003" y="20054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sp>
          <p:nvSpPr>
            <p:cNvPr id="95" name="Oval 94"/>
            <p:cNvSpPr/>
            <p:nvPr/>
          </p:nvSpPr>
          <p:spPr>
            <a:xfrm>
              <a:off x="542425" y="5192043"/>
              <a:ext cx="815891"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53192" y="3562037"/>
              <a:ext cx="559445" cy="298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9635" y="4549539"/>
              <a:ext cx="586557" cy="228208"/>
            </a:xfrm>
            <a:prstGeom prst="rect">
              <a:avLst/>
            </a:prstGeom>
          </p:spPr>
        </p:pic>
        <p:sp>
          <p:nvSpPr>
            <p:cNvPr id="98" name="Oval 97"/>
            <p:cNvSpPr/>
            <p:nvPr/>
          </p:nvSpPr>
          <p:spPr>
            <a:xfrm>
              <a:off x="10481179" y="5192043"/>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9058" y="5434722"/>
              <a:ext cx="343040" cy="343040"/>
            </a:xfrm>
            <a:prstGeom prst="rect">
              <a:avLst/>
            </a:prstGeom>
          </p:spPr>
        </p:pic>
      </p:grpSp>
      <p:pic>
        <p:nvPicPr>
          <p:cNvPr id="110" name="Picture 109"/>
          <p:cNvPicPr>
            <a:picLocks noChangeAspect="1"/>
          </p:cNvPicPr>
          <p:nvPr/>
        </p:nvPicPr>
        <p:blipFill>
          <a:blip r:embed="rId8"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6770" y="4763366"/>
            <a:ext cx="723328" cy="521042"/>
          </a:xfrm>
          <a:prstGeom prst="rect">
            <a:avLst/>
          </a:prstGeom>
        </p:spPr>
      </p:pic>
      <p:pic>
        <p:nvPicPr>
          <p:cNvPr id="111" name="Picture 110"/>
          <p:cNvPicPr>
            <a:picLocks noChangeAspect="1"/>
          </p:cNvPicPr>
          <p:nvPr/>
        </p:nvPicPr>
        <p:blipFill>
          <a:blip r:embed="rId9"/>
          <a:stretch>
            <a:fillRect/>
          </a:stretch>
        </p:blipFill>
        <p:spPr>
          <a:xfrm>
            <a:off x="2354186" y="1171345"/>
            <a:ext cx="1304657" cy="816935"/>
          </a:xfrm>
          <a:prstGeom prst="rect">
            <a:avLst/>
          </a:prstGeom>
        </p:spPr>
      </p:pic>
      <p:pic>
        <p:nvPicPr>
          <p:cNvPr id="2050" name="Picture 2" descr="Image result for data harmonizati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92097" y="1105335"/>
            <a:ext cx="882945" cy="88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27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Autofit/>
          </a:bodyPr>
          <a:lstStyle/>
          <a:p>
            <a:r>
              <a:rPr lang="en-IN" dirty="0"/>
              <a:t>Centralizing Media Data from Media Buying Platforms</a:t>
            </a:r>
            <a:endParaRPr lang="en-US" dirty="0"/>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For a leading client in Advertising and Marketing industry</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91330" y="1850676"/>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91330" y="1623145"/>
            <a:ext cx="3901204" cy="1638875"/>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103896" y="1923491"/>
            <a:ext cx="3795080"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Business users faced significant delays in on boarding and publishing reports. Ad-hoc analysis were not supported to a larger extent</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17" name="Rectangle 16"/>
          <p:cNvSpPr/>
          <p:nvPr/>
        </p:nvSpPr>
        <p:spPr>
          <a:xfrm>
            <a:off x="103896" y="1653495"/>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132372" y="1647070"/>
            <a:ext cx="3905363" cy="1609033"/>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128098" y="1894676"/>
            <a:ext cx="3960006" cy="1361206"/>
          </a:xfrm>
          <a:prstGeom prst="rect">
            <a:avLst/>
          </a:prstGeom>
        </p:spPr>
        <p:txBody>
          <a:bodyPr wrap="square">
            <a:spAutoFit/>
          </a:bodyPr>
          <a:lstStyle/>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Dashboard timeliness reduced from 24 hours to less than 30 minutes reducing 50% cost of development</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Reduced 80% of manual work and dependence of analysts </a:t>
            </a:r>
          </a:p>
        </p:txBody>
      </p:sp>
      <p:sp>
        <p:nvSpPr>
          <p:cNvPr id="20" name="Rectangle 19"/>
          <p:cNvSpPr/>
          <p:nvPr/>
        </p:nvSpPr>
        <p:spPr>
          <a:xfrm>
            <a:off x="39756" y="989948"/>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lnSpc>
                <a:spcPct val="120000"/>
              </a:lnSpc>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lang="en-US" sz="1400" kern="0" dirty="0">
                <a:solidFill>
                  <a:srgbClr val="44546A"/>
                </a:solidFill>
                <a:latin typeface="Arial" panose="020B0604020202020204" pitchFamily="34" charset="0"/>
                <a:cs typeface="Arial" panose="020B0604020202020204" pitchFamily="34" charset="0"/>
              </a:rPr>
              <a:t>Lack of data quality, management and governance leading to heavy dependence on analysts’ manual efforts for weekly reporting</a:t>
            </a:r>
          </a:p>
        </p:txBody>
      </p:sp>
      <p:sp>
        <p:nvSpPr>
          <p:cNvPr id="21" name="Rectangle 20"/>
          <p:cNvSpPr/>
          <p:nvPr/>
        </p:nvSpPr>
        <p:spPr>
          <a:xfrm>
            <a:off x="4086277" y="1850676"/>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127070" y="1654222"/>
            <a:ext cx="3901204" cy="1601659"/>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192661" y="1894676"/>
            <a:ext cx="3781168" cy="1361206"/>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Centralized, Cloud based and Scalable approach was introduced and implemented. </a:t>
            </a:r>
            <a:r>
              <a:rPr lang="it-IT" sz="1400" dirty="0">
                <a:solidFill>
                  <a:prstClr val="black"/>
                </a:solidFill>
                <a:latin typeface="Arial" panose="020B0604020202020204" pitchFamily="34" charset="0"/>
                <a:ea typeface="Verdana" panose="020B0604030504040204" pitchFamily="34" charset="0"/>
                <a:cs typeface="Arial" panose="020B0604020202020204" pitchFamily="34" charset="0"/>
              </a:rPr>
              <a:t>Normalized Database design – Dimension Data Model</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24" name="Rectangle 23"/>
          <p:cNvSpPr/>
          <p:nvPr/>
        </p:nvSpPr>
        <p:spPr>
          <a:xfrm>
            <a:off x="4182560" y="1667660"/>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128098" y="1653496"/>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34" name="TextBox 33">
            <a:extLst>
              <a:ext uri="{FF2B5EF4-FFF2-40B4-BE49-F238E27FC236}">
                <a16:creationId xmlns:a16="http://schemas.microsoft.com/office/drawing/2014/main" id="{B3169E9D-CB4C-4313-93E3-A119561300B7}"/>
              </a:ext>
            </a:extLst>
          </p:cNvPr>
          <p:cNvSpPr txBox="1"/>
          <p:nvPr/>
        </p:nvSpPr>
        <p:spPr>
          <a:xfrm>
            <a:off x="8130234" y="3777370"/>
            <a:ext cx="3909637" cy="2893100"/>
          </a:xfrm>
          <a:prstGeom prst="rect">
            <a:avLst/>
          </a:prstGeom>
          <a:solidFill>
            <a:schemeClr val="bg1">
              <a:lumMod val="95000"/>
            </a:scheme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Business Benefits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Collect and store any type of data, at any scale, and at low cost.</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Secure the data and prevent unauthorized access</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Catalog, search, and find the relevant data in the central repository</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Quickly and easily perform new types of data analysis, predictive analytics, artificial intelligence (AI), and machine learning</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59C0D20-7F4D-4E27-9A42-B8A370EDCC0D}"/>
              </a:ext>
            </a:extLst>
          </p:cNvPr>
          <p:cNvPicPr>
            <a:picLocks noChangeAspect="1"/>
          </p:cNvPicPr>
          <p:nvPr/>
        </p:nvPicPr>
        <p:blipFill>
          <a:blip r:embed="rId2"/>
          <a:stretch>
            <a:fillRect/>
          </a:stretch>
        </p:blipFill>
        <p:spPr>
          <a:xfrm>
            <a:off x="573770" y="3476240"/>
            <a:ext cx="6930948" cy="3194230"/>
          </a:xfrm>
          <a:prstGeom prst="rect">
            <a:avLst/>
          </a:prstGeom>
        </p:spPr>
      </p:pic>
    </p:spTree>
    <p:extLst>
      <p:ext uri="{BB962C8B-B14F-4D97-AF65-F5344CB8AC3E}">
        <p14:creationId xmlns:p14="http://schemas.microsoft.com/office/powerpoint/2010/main" val="1712614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2AA008-D72B-48EF-AD1B-153AAA8C4410}"/>
              </a:ext>
            </a:extLst>
          </p:cNvPr>
          <p:cNvSpPr/>
          <p:nvPr/>
        </p:nvSpPr>
        <p:spPr>
          <a:xfrm>
            <a:off x="8375374" y="3470092"/>
            <a:ext cx="3669228" cy="3304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title"/>
          </p:nvPr>
        </p:nvSpPr>
        <p:spPr/>
        <p:txBody>
          <a:bodyPr>
            <a:noAutofit/>
          </a:bodyPr>
          <a:lstStyle/>
          <a:p>
            <a:r>
              <a:rPr lang="en-IN" dirty="0"/>
              <a:t>Cloud-based Data Lake to Enhance Analytics Operations</a:t>
            </a:r>
            <a:endParaRPr lang="en-US" dirty="0"/>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Largest Food Distributor in the US</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245595"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245595" y="1663847"/>
            <a:ext cx="3588326" cy="158959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275631" y="1967081"/>
            <a:ext cx="3499537"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Business users faced significant delays in accessing and analyzing data and had difficulty in handling large volumes of data for analytics</a:t>
            </a:r>
          </a:p>
        </p:txBody>
      </p:sp>
      <p:sp>
        <p:nvSpPr>
          <p:cNvPr id="17" name="Rectangle 16"/>
          <p:cNvSpPr/>
          <p:nvPr/>
        </p:nvSpPr>
        <p:spPr>
          <a:xfrm>
            <a:off x="241770" y="1733364"/>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286637" y="1687773"/>
            <a:ext cx="3592151" cy="1560646"/>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282363" y="1935378"/>
            <a:ext cx="3651619" cy="844142"/>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Reduced cost of ownership and increased throughput of cloud hosted analytics solutions</a:t>
            </a:r>
          </a:p>
        </p:txBody>
      </p:sp>
      <p:sp>
        <p:nvSpPr>
          <p:cNvPr id="20" name="Rectangle 19"/>
          <p:cNvSpPr/>
          <p:nvPr/>
        </p:nvSpPr>
        <p:spPr>
          <a:xfrm>
            <a:off x="194021" y="1030650"/>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lnSpc>
                <a:spcPct val="120000"/>
              </a:lnSpc>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lang="en-US" sz="1400" kern="0" dirty="0">
                <a:solidFill>
                  <a:srgbClr val="44546A"/>
                </a:solidFill>
                <a:latin typeface="Arial" panose="020B0604020202020204" pitchFamily="34" charset="0"/>
                <a:cs typeface="Arial" panose="020B0604020202020204" pitchFamily="34" charset="0"/>
              </a:rPr>
              <a:t>Ageing legacy Business Analytics Infrastructure with high cost of ownership slowing down realizable analytics value</a:t>
            </a:r>
            <a:endPar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p:txBody>
      </p:sp>
      <p:sp>
        <p:nvSpPr>
          <p:cNvPr id="21" name="Rectangle 20"/>
          <p:cNvSpPr/>
          <p:nvPr/>
        </p:nvSpPr>
        <p:spPr>
          <a:xfrm>
            <a:off x="4240542"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281335" y="1694925"/>
            <a:ext cx="3588326" cy="155349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346926" y="1922499"/>
            <a:ext cx="3486708"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Migrated 60TB of data from legacy systems into a cloud based data lake with extended periodic data refresh which supports reporting and advanced analytics solutions</a:t>
            </a:r>
          </a:p>
        </p:txBody>
      </p:sp>
      <p:sp>
        <p:nvSpPr>
          <p:cNvPr id="24" name="Rectangle 23"/>
          <p:cNvSpPr/>
          <p:nvPr/>
        </p:nvSpPr>
        <p:spPr>
          <a:xfrm>
            <a:off x="4343891" y="1667223"/>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282363" y="1694198"/>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63" name="Slide Number Placeholder 1">
            <a:extLst>
              <a:ext uri="{FF2B5EF4-FFF2-40B4-BE49-F238E27FC236}">
                <a16:creationId xmlns:a16="http://schemas.microsoft.com/office/drawing/2014/main" id="{E5F080E8-CAF9-4073-94DD-BEFFDE1CA43B}"/>
              </a:ext>
            </a:extLst>
          </p:cNvPr>
          <p:cNvSpPr txBox="1">
            <a:spLocks/>
          </p:cNvSpPr>
          <p:nvPr/>
        </p:nvSpPr>
        <p:spPr>
          <a:xfrm>
            <a:off x="9527745" y="6449836"/>
            <a:ext cx="2743200" cy="365125"/>
          </a:xfrm>
          <a:prstGeom prst="rect">
            <a:avLst/>
          </a:prstGeom>
          <a:noFill/>
        </p:spPr>
        <p:txBody>
          <a:bodyPr wrap="none" lIns="0" tIns="0" rIns="0" bIns="0" anchor="ctr" anchorCtr="0"/>
          <a:lstStyle>
            <a:defPPr>
              <a:defRPr lang="en-US"/>
            </a:defPPr>
            <a:lvl1pPr marL="0" algn="ctr" defTabSz="914400" rtl="0" eaLnBrk="1" latinLnBrk="0" hangingPunct="1">
              <a:defRPr sz="8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C1D9D2-9780-41B5-B48D-9BB1413BC614}" type="slidenum">
              <a:rPr lang="en-US" smtClean="0">
                <a:solidFill>
                  <a:srgbClr val="000000">
                    <a:tint val="75000"/>
                  </a:srgbClr>
                </a:solidFill>
              </a:rPr>
              <a:pPr/>
              <a:t>13</a:t>
            </a:fld>
            <a:endParaRPr lang="en-US" dirty="0">
              <a:solidFill>
                <a:srgbClr val="000000">
                  <a:tint val="75000"/>
                </a:srgbClr>
              </a:solidFill>
            </a:endParaRPr>
          </a:p>
        </p:txBody>
      </p:sp>
      <p:pic>
        <p:nvPicPr>
          <p:cNvPr id="70" name="Picture 2"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B90C985A-843A-41EE-9C5D-548B7F12716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4021" y="3470092"/>
            <a:ext cx="7977079" cy="33580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s://d30y9cdsu7xlg0.cloudfront.net/png/7137-200.png">
            <a:extLst>
              <a:ext uri="{FF2B5EF4-FFF2-40B4-BE49-F238E27FC236}">
                <a16:creationId xmlns:a16="http://schemas.microsoft.com/office/drawing/2014/main" id="{EC199520-0709-4680-A7BE-7C2D1F58A082}"/>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39096" y="3369186"/>
            <a:ext cx="682254" cy="696344"/>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49F75429-663C-4392-960A-0CD4072EFCED}"/>
              </a:ext>
            </a:extLst>
          </p:cNvPr>
          <p:cNvCxnSpPr>
            <a:cxnSpLocks/>
          </p:cNvCxnSpPr>
          <p:nvPr/>
        </p:nvCxnSpPr>
        <p:spPr>
          <a:xfrm flipH="1">
            <a:off x="8645429" y="3505103"/>
            <a:ext cx="4293" cy="3077247"/>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97FEF32-D022-4253-AE73-8EBD673662F8}"/>
              </a:ext>
            </a:extLst>
          </p:cNvPr>
          <p:cNvCxnSpPr>
            <a:cxnSpLocks/>
          </p:cNvCxnSpPr>
          <p:nvPr/>
        </p:nvCxnSpPr>
        <p:spPr>
          <a:xfrm>
            <a:off x="8649722" y="3502513"/>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BC74E6A-09CB-469C-853E-28B7772A4C0D}"/>
              </a:ext>
            </a:extLst>
          </p:cNvPr>
          <p:cNvCxnSpPr>
            <a:cxnSpLocks/>
          </p:cNvCxnSpPr>
          <p:nvPr/>
        </p:nvCxnSpPr>
        <p:spPr>
          <a:xfrm>
            <a:off x="8649722" y="4513227"/>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F9C6A6F-2ECA-4599-953B-1AE2E1DEE61A}"/>
              </a:ext>
            </a:extLst>
          </p:cNvPr>
          <p:cNvCxnSpPr>
            <a:cxnSpLocks/>
          </p:cNvCxnSpPr>
          <p:nvPr/>
        </p:nvCxnSpPr>
        <p:spPr>
          <a:xfrm>
            <a:off x="8649722" y="5550038"/>
            <a:ext cx="482032"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F85A532-5BB5-4267-8957-FA79F79CF7D5}"/>
              </a:ext>
            </a:extLst>
          </p:cNvPr>
          <p:cNvCxnSpPr>
            <a:cxnSpLocks/>
          </p:cNvCxnSpPr>
          <p:nvPr/>
        </p:nvCxnSpPr>
        <p:spPr>
          <a:xfrm>
            <a:off x="8657808" y="6530309"/>
            <a:ext cx="457774"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649B7624-699D-406B-AA5D-C2FF73A492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0605" r="29948"/>
          <a:stretch/>
        </p:blipFill>
        <p:spPr>
          <a:xfrm>
            <a:off x="9322250" y="4302743"/>
            <a:ext cx="624270" cy="541290"/>
          </a:xfrm>
          <a:prstGeom prst="rect">
            <a:avLst/>
          </a:prstGeom>
        </p:spPr>
      </p:pic>
      <p:pic>
        <p:nvPicPr>
          <p:cNvPr id="78" name="Picture 77">
            <a:extLst>
              <a:ext uri="{FF2B5EF4-FFF2-40B4-BE49-F238E27FC236}">
                <a16:creationId xmlns:a16="http://schemas.microsoft.com/office/drawing/2014/main" id="{3B8070D8-A067-4A79-A4EF-083FC6DBBE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68625" y="6035304"/>
            <a:ext cx="731520" cy="651606"/>
          </a:xfrm>
          <a:prstGeom prst="rect">
            <a:avLst/>
          </a:prstGeom>
        </p:spPr>
      </p:pic>
      <p:pic>
        <p:nvPicPr>
          <p:cNvPr id="79" name="Picture 2" descr="Image result for substitute icon">
            <a:extLst>
              <a:ext uri="{FF2B5EF4-FFF2-40B4-BE49-F238E27FC236}">
                <a16:creationId xmlns:a16="http://schemas.microsoft.com/office/drawing/2014/main" id="{29CAA68D-4EAC-4F30-B141-3211544FB3A6}"/>
              </a:ext>
            </a:extLst>
          </p:cNvPr>
          <p:cNvPicPr>
            <a:picLocks noChangeAspect="1" noChangeArrowheads="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03742" y="5188257"/>
            <a:ext cx="756135" cy="75613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28FE7B43-678E-4F49-9C27-A74FBD8B0FB6}"/>
              </a:ext>
            </a:extLst>
          </p:cNvPr>
          <p:cNvSpPr/>
          <p:nvPr/>
        </p:nvSpPr>
        <p:spPr>
          <a:xfrm>
            <a:off x="10071586" y="3463612"/>
            <a:ext cx="1973017" cy="276999"/>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Recommendation Engine</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79E84A55-9974-490A-9E45-9595F267E77C}"/>
              </a:ext>
            </a:extLst>
          </p:cNvPr>
          <p:cNvSpPr/>
          <p:nvPr/>
        </p:nvSpPr>
        <p:spPr>
          <a:xfrm>
            <a:off x="10071586" y="4377377"/>
            <a:ext cx="1973017" cy="461665"/>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Order Anomaly Detection</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FA6FB522-6A02-498E-9E55-ED0465912889}"/>
              </a:ext>
            </a:extLst>
          </p:cNvPr>
          <p:cNvSpPr/>
          <p:nvPr/>
        </p:nvSpPr>
        <p:spPr>
          <a:xfrm>
            <a:off x="10071586" y="5414188"/>
            <a:ext cx="1973017" cy="276999"/>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Product Substitution</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AAE29AEA-1CDC-4336-BB24-958F33846A4D}"/>
              </a:ext>
            </a:extLst>
          </p:cNvPr>
          <p:cNvSpPr/>
          <p:nvPr/>
        </p:nvSpPr>
        <p:spPr>
          <a:xfrm>
            <a:off x="10071585" y="6092422"/>
            <a:ext cx="1973017" cy="461665"/>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Revenue Management Use Cases</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84" name="Connector: Elbow 83">
            <a:extLst>
              <a:ext uri="{FF2B5EF4-FFF2-40B4-BE49-F238E27FC236}">
                <a16:creationId xmlns:a16="http://schemas.microsoft.com/office/drawing/2014/main" id="{90EF8B61-3E56-4912-B447-8F3F540C7085}"/>
              </a:ext>
            </a:extLst>
          </p:cNvPr>
          <p:cNvCxnSpPr>
            <a:cxnSpLocks/>
          </p:cNvCxnSpPr>
          <p:nvPr/>
        </p:nvCxnSpPr>
        <p:spPr>
          <a:xfrm rot="5400000" flipH="1" flipV="1">
            <a:off x="7632395" y="5017977"/>
            <a:ext cx="1021440" cy="1013215"/>
          </a:xfrm>
          <a:prstGeom prst="bentConnector3">
            <a:avLst>
              <a:gd name="adj1" fmla="val 4685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68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97" y="58925"/>
            <a:ext cx="11891978" cy="408349"/>
          </a:xfrm>
        </p:spPr>
        <p:txBody>
          <a:bodyPr/>
          <a:lstStyle/>
          <a:p>
            <a:r>
              <a:rPr lang="en-US" dirty="0"/>
              <a:t>360-Degree View of Digital Metrics to Improve Marketing Effectiveness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1902059"/>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In the CPG industry, lack of a unified view of marketing data can result in incorrect analysis and wrong conclusions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Siloed platforms provided a disjointed view of marketing effectiveness resulting in a protracted test cycle for campaigns</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126462"/>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Test cycle for campaigns reduced by 25%, thus resulting in a decrease in cost per campaign by as much as 8%</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an integrated dashboard with paid, earned and owned media metrics that facilitates cross-channel, cross-brand and cross-campaign comparison to gain deeper marketing insights</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Global Food &amp; Beverages Corporation</a:t>
            </a:r>
          </a:p>
        </p:txBody>
      </p:sp>
      <p:pic>
        <p:nvPicPr>
          <p:cNvPr id="147" name="Picture 146"/>
          <p:cNvPicPr>
            <a:picLocks noChangeAspect="1"/>
          </p:cNvPicPr>
          <p:nvPr/>
        </p:nvPicPr>
        <p:blipFill>
          <a:blip r:embed="rId3"/>
          <a:stretch>
            <a:fillRect/>
          </a:stretch>
        </p:blipFill>
        <p:spPr>
          <a:xfrm>
            <a:off x="1069033" y="3806394"/>
            <a:ext cx="9674784" cy="2978426"/>
          </a:xfrm>
          <a:prstGeom prst="rect">
            <a:avLst/>
          </a:prstGeom>
        </p:spPr>
      </p:pic>
    </p:spTree>
    <p:extLst>
      <p:ext uri="{BB962C8B-B14F-4D97-AF65-F5344CB8AC3E}">
        <p14:creationId xmlns:p14="http://schemas.microsoft.com/office/powerpoint/2010/main" val="1451353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97" y="58925"/>
            <a:ext cx="11891978" cy="408349"/>
          </a:xfrm>
        </p:spPr>
        <p:txBody>
          <a:bodyPr/>
          <a:lstStyle/>
          <a:p>
            <a:r>
              <a:rPr lang="en-US" dirty="0"/>
              <a:t>Data Harmonization for Efficient Digital Supply Chain </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The supply chain starting from digital content request to going live is tracked using multiple silo data sources and requires skilled executives to monitor for revenue leaks </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384995"/>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solution helped in ensuring on-time delivery of the digital contents and thus, saved half a million dollar per year from revenue leaks</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an data ecosystem from multiple disjointed unstructured and structured data sources by leveraging AWS cloud platform for big data, thus providing a monitoring platform</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World’s Largest Entertainment production company</a:t>
            </a:r>
          </a:p>
        </p:txBody>
      </p:sp>
      <p:pic>
        <p:nvPicPr>
          <p:cNvPr id="13" name="Picture 12"/>
          <p:cNvPicPr>
            <a:picLocks noChangeAspect="1"/>
          </p:cNvPicPr>
          <p:nvPr/>
        </p:nvPicPr>
        <p:blipFill>
          <a:blip r:embed="rId3"/>
          <a:stretch>
            <a:fillRect/>
          </a:stretch>
        </p:blipFill>
        <p:spPr>
          <a:xfrm>
            <a:off x="1049363" y="3823655"/>
            <a:ext cx="9060470" cy="3081867"/>
          </a:xfrm>
          <a:prstGeom prst="rect">
            <a:avLst/>
          </a:prstGeom>
        </p:spPr>
      </p:pic>
    </p:spTree>
    <p:extLst>
      <p:ext uri="{BB962C8B-B14F-4D97-AF65-F5344CB8AC3E}">
        <p14:creationId xmlns:p14="http://schemas.microsoft.com/office/powerpoint/2010/main" val="4011523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5773791-1EB9-448B-AABB-3BBE98B3FC3A}"/>
              </a:ext>
            </a:extLst>
          </p:cNvPr>
          <p:cNvSpPr/>
          <p:nvPr/>
        </p:nvSpPr>
        <p:spPr>
          <a:xfrm>
            <a:off x="4180918" y="3896140"/>
            <a:ext cx="7767811" cy="2769704"/>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Creating DataMart for All Analytics Use Cases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Business Objective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build better customer relationships and acquire new customers by segmenting their customer base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create a DataMart for Analytics use cases like developing a look-a-like model and understanding the changing customer base</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87827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Benefits &amp; Output</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Adobe was able to develop a look alike model for the segments created</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Customer base was finally classified under segments based on demographics, characteristics, session level info, web analytics data and marketing response</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Created a DataMart with internal variables of Adobe for 1.4M customers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A single table was produced as final output with 6M records consisting of ~2K fields for all analytics use cases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Production environment was materialized to run daily in Hive using Oozie</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American multinational computer software company</a:t>
            </a:r>
          </a:p>
        </p:txBody>
      </p:sp>
      <p:sp>
        <p:nvSpPr>
          <p:cNvPr id="16" name="TextBox 15">
            <a:extLst>
              <a:ext uri="{FF2B5EF4-FFF2-40B4-BE49-F238E27FC236}">
                <a16:creationId xmlns:a16="http://schemas.microsoft.com/office/drawing/2014/main" id="{971FB4BF-7559-4E74-B39F-686FDE53235D}"/>
              </a:ext>
            </a:extLst>
          </p:cNvPr>
          <p:cNvSpPr txBox="1"/>
          <p:nvPr/>
        </p:nvSpPr>
        <p:spPr>
          <a:xfrm>
            <a:off x="6901357" y="4033203"/>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Mart</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6475B8DF-B5A4-4290-8D42-639E3C563728}"/>
              </a:ext>
            </a:extLst>
          </p:cNvPr>
          <p:cNvSpPr/>
          <p:nvPr/>
        </p:nvSpPr>
        <p:spPr>
          <a:xfrm rot="5400000">
            <a:off x="8247266" y="5335653"/>
            <a:ext cx="878796" cy="17160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TextBox 17">
            <a:extLst>
              <a:ext uri="{FF2B5EF4-FFF2-40B4-BE49-F238E27FC236}">
                <a16:creationId xmlns:a16="http://schemas.microsoft.com/office/drawing/2014/main" id="{6887D7AD-C8C0-4CAA-B610-FE13DF2EC16B}"/>
              </a:ext>
            </a:extLst>
          </p:cNvPr>
          <p:cNvSpPr txBox="1"/>
          <p:nvPr/>
        </p:nvSpPr>
        <p:spPr>
          <a:xfrm>
            <a:off x="9267433" y="4030541"/>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Final Segments</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95B4952-9CA9-4A1B-BC2D-B9BAD5D7618D}"/>
              </a:ext>
            </a:extLst>
          </p:cNvPr>
          <p:cNvSpPr/>
          <p:nvPr/>
        </p:nvSpPr>
        <p:spPr>
          <a:xfrm>
            <a:off x="8911242" y="4521403"/>
            <a:ext cx="2855976" cy="2136803"/>
          </a:xfrm>
          <a:prstGeom prst="rect">
            <a:avLst/>
          </a:prstGeom>
          <a:solidFill>
            <a:schemeClr val="bg1"/>
          </a:solidFill>
        </p:spPr>
        <p:txBody>
          <a:bodyPr wrap="square">
            <a:spAutoFit/>
          </a:bodyPr>
          <a:lstStyle/>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Creative for pay + Creative Climbers</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Fame and Fortune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Utilitarian</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Private Hobbyist</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Applause Seekers + Engaged Expressive</a:t>
            </a:r>
          </a:p>
          <a:p>
            <a:pPr lvl="0">
              <a:lnSpc>
                <a:spcPct val="120000"/>
              </a:lnSpc>
            </a:pPr>
            <a:endParaRPr lang="en-US" sz="1400" dirty="0">
              <a:solidFill>
                <a:srgbClr val="000000"/>
              </a:solidFill>
              <a:latin typeface="Arial" panose="020B0604020202020204" pitchFamily="34" charset="0"/>
              <a:ea typeface="Verdana" panose="020B060403050404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F79C28BB-DA23-42CB-8685-20992285AFC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3977" y="4465116"/>
            <a:ext cx="2855976" cy="1903984"/>
          </a:xfrm>
          <a:prstGeom prst="rect">
            <a:avLst/>
          </a:prstGeom>
        </p:spPr>
      </p:pic>
      <p:sp>
        <p:nvSpPr>
          <p:cNvPr id="24" name="Rectangle 23">
            <a:extLst>
              <a:ext uri="{FF2B5EF4-FFF2-40B4-BE49-F238E27FC236}">
                <a16:creationId xmlns:a16="http://schemas.microsoft.com/office/drawing/2014/main" id="{B34E9DB4-FEBE-41B1-844A-5BFD3569B8A6}"/>
              </a:ext>
            </a:extLst>
          </p:cNvPr>
          <p:cNvSpPr/>
          <p:nvPr/>
        </p:nvSpPr>
        <p:spPr>
          <a:xfrm>
            <a:off x="4834254" y="4504387"/>
            <a:ext cx="1438648"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Acxiom Data</a:t>
            </a:r>
          </a:p>
        </p:txBody>
      </p:sp>
      <p:sp>
        <p:nvSpPr>
          <p:cNvPr id="25" name="Rectangle 24">
            <a:extLst>
              <a:ext uri="{FF2B5EF4-FFF2-40B4-BE49-F238E27FC236}">
                <a16:creationId xmlns:a16="http://schemas.microsoft.com/office/drawing/2014/main" id="{C5F2999D-06F9-4AA8-8DD5-37321C09774A}"/>
              </a:ext>
            </a:extLst>
          </p:cNvPr>
          <p:cNvSpPr/>
          <p:nvPr/>
        </p:nvSpPr>
        <p:spPr>
          <a:xfrm>
            <a:off x="4173052" y="4819959"/>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App Launch Details</a:t>
            </a:r>
          </a:p>
        </p:txBody>
      </p:sp>
      <p:sp>
        <p:nvSpPr>
          <p:cNvPr id="26" name="Rectangle 25">
            <a:extLst>
              <a:ext uri="{FF2B5EF4-FFF2-40B4-BE49-F238E27FC236}">
                <a16:creationId xmlns:a16="http://schemas.microsoft.com/office/drawing/2014/main" id="{FDD86C5D-CFCD-4394-B9E0-34E36B2E4339}"/>
              </a:ext>
            </a:extLst>
          </p:cNvPr>
          <p:cNvSpPr/>
          <p:nvPr/>
        </p:nvSpPr>
        <p:spPr>
          <a:xfrm>
            <a:off x="4173052" y="5158184"/>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Email Domain Details</a:t>
            </a:r>
          </a:p>
        </p:txBody>
      </p:sp>
      <p:sp>
        <p:nvSpPr>
          <p:cNvPr id="27" name="Rectangle 26">
            <a:extLst>
              <a:ext uri="{FF2B5EF4-FFF2-40B4-BE49-F238E27FC236}">
                <a16:creationId xmlns:a16="http://schemas.microsoft.com/office/drawing/2014/main" id="{0F7D5E8F-4EEF-4732-9F7E-331E7AA445F8}"/>
              </a:ext>
            </a:extLst>
          </p:cNvPr>
          <p:cNvSpPr/>
          <p:nvPr/>
        </p:nvSpPr>
        <p:spPr>
          <a:xfrm>
            <a:off x="4173052" y="5536925"/>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Feature Level Data</a:t>
            </a:r>
          </a:p>
        </p:txBody>
      </p:sp>
      <p:sp>
        <p:nvSpPr>
          <p:cNvPr id="28" name="Rectangle 27">
            <a:extLst>
              <a:ext uri="{FF2B5EF4-FFF2-40B4-BE49-F238E27FC236}">
                <a16:creationId xmlns:a16="http://schemas.microsoft.com/office/drawing/2014/main" id="{40E5D2A7-667E-4628-AA97-882781EFCDDC}"/>
              </a:ext>
            </a:extLst>
          </p:cNvPr>
          <p:cNvSpPr/>
          <p:nvPr/>
        </p:nvSpPr>
        <p:spPr>
          <a:xfrm>
            <a:off x="4173052" y="5895932"/>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Marketing Responses</a:t>
            </a:r>
          </a:p>
        </p:txBody>
      </p:sp>
      <p:sp>
        <p:nvSpPr>
          <p:cNvPr id="29" name="Rectangle 28">
            <a:extLst>
              <a:ext uri="{FF2B5EF4-FFF2-40B4-BE49-F238E27FC236}">
                <a16:creationId xmlns:a16="http://schemas.microsoft.com/office/drawing/2014/main" id="{52488922-D3D0-41D9-B2E6-399CE2B39B1A}"/>
              </a:ext>
            </a:extLst>
          </p:cNvPr>
          <p:cNvSpPr/>
          <p:nvPr/>
        </p:nvSpPr>
        <p:spPr>
          <a:xfrm>
            <a:off x="4535281" y="6222296"/>
            <a:ext cx="1737621"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Web Analytics Data</a:t>
            </a:r>
          </a:p>
        </p:txBody>
      </p:sp>
      <p:sp>
        <p:nvSpPr>
          <p:cNvPr id="31" name="TextBox 30">
            <a:extLst>
              <a:ext uri="{FF2B5EF4-FFF2-40B4-BE49-F238E27FC236}">
                <a16:creationId xmlns:a16="http://schemas.microsoft.com/office/drawing/2014/main" id="{FB5DD91C-17EC-455E-9A99-F62E38D34097}"/>
              </a:ext>
            </a:extLst>
          </p:cNvPr>
          <p:cNvSpPr txBox="1"/>
          <p:nvPr/>
        </p:nvSpPr>
        <p:spPr>
          <a:xfrm>
            <a:off x="4535281" y="4034348"/>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Sources</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A0E63FF-2D53-45C4-87CC-C99A69D0495C}"/>
              </a:ext>
            </a:extLst>
          </p:cNvPr>
          <p:cNvSpPr/>
          <p:nvPr/>
        </p:nvSpPr>
        <p:spPr>
          <a:xfrm>
            <a:off x="424781" y="3888502"/>
            <a:ext cx="3553795" cy="2769704"/>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318FD25-3876-41F2-AC24-5EC50E363205}"/>
              </a:ext>
            </a:extLst>
          </p:cNvPr>
          <p:cNvSpPr txBox="1"/>
          <p:nvPr/>
        </p:nvSpPr>
        <p:spPr>
          <a:xfrm>
            <a:off x="325545" y="4157607"/>
            <a:ext cx="3533654" cy="224676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Challenges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prstClr val="black"/>
              </a:solidFill>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Arial" panose="020B0604020202020204" pitchFamily="34" charset="0"/>
                <a:cs typeface="Arial" panose="020B0604020202020204" pitchFamily="34" charset="0"/>
              </a:rPr>
              <a:t>Customer ID’s had duplication issue across multiple countries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Not all ID’s were mapped with multiple data sources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Arial" panose="020B0604020202020204" pitchFamily="34" charset="0"/>
                <a:cs typeface="Arial" panose="020B0604020202020204" pitchFamily="34" charset="0"/>
              </a:rPr>
              <a:t>Metrics were repeated across tables for which the resource intensiveness and the coverage of the metric were considered to overcome the issue </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920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a:xfrm>
            <a:off x="2319054" y="2323563"/>
            <a:ext cx="8692382" cy="914400"/>
          </a:xfrm>
        </p:spPr>
        <p:txBody>
          <a:bodyPr/>
          <a:lstStyle/>
          <a:p>
            <a:r>
              <a:rPr lang="en-US" dirty="0"/>
              <a:t>Data as a Service / Dashboards / Interactive Analytics Tools </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409071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latin typeface="Arial"/>
                <a:cs typeface="Arial"/>
                <a:sym typeface="Arial"/>
              </a:rPr>
              <a:t>Reporting &amp; Visualization Capabilities</a:t>
            </a:r>
          </a:p>
        </p:txBody>
      </p:sp>
      <p:sp>
        <p:nvSpPr>
          <p:cNvPr id="56" name="Rectangle 55"/>
          <p:cNvSpPr/>
          <p:nvPr/>
        </p:nvSpPr>
        <p:spPr>
          <a:xfrm>
            <a:off x="852238" y="1350772"/>
            <a:ext cx="4675726" cy="3687997"/>
          </a:xfrm>
          <a:prstGeom prst="rect">
            <a:avLst/>
          </a:prstGeom>
        </p:spPr>
        <p:txBody>
          <a:bodyPr wrap="square">
            <a:spAutoFit/>
          </a:bodyPr>
          <a:lstStyle/>
          <a:p>
            <a:pPr>
              <a:lnSpc>
                <a:spcPct val="120000"/>
              </a:lnSpc>
            </a:pPr>
            <a:endPar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Expertise in developing reports &amp; dashboards using visualization tools like </a:t>
            </a: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Tableau / DOMO / PowerBI / QlikView</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Custom Web Tool development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highlighting the key metrics across different sections in the form of an interactive dashboard</a:t>
            </a:r>
          </a:p>
          <a:p>
            <a:pPr marL="285750" indent="-285750">
              <a:lnSpc>
                <a:spcPct val="120000"/>
              </a:lnSpc>
              <a:buFont typeface="Arial" panose="020B0604020202020204" pitchFamily="34" charset="0"/>
              <a:buChar char="•"/>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Integration of interactive Visualization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in the web portals</a:t>
            </a:r>
          </a:p>
          <a:p>
            <a:pPr marL="285750" indent="-285750">
              <a:lnSpc>
                <a:spcPct val="120000"/>
              </a:lnSpc>
              <a:buFont typeface="Arial" panose="020B0604020202020204" pitchFamily="34" charset="0"/>
              <a:buChar char="•"/>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Mobile Apps development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which can help in giving updates on a periodic basis</a:t>
            </a:r>
          </a:p>
        </p:txBody>
      </p:sp>
      <p:sp>
        <p:nvSpPr>
          <p:cNvPr id="13" name="Rectangle 12"/>
          <p:cNvSpPr/>
          <p:nvPr/>
        </p:nvSpPr>
        <p:spPr>
          <a:xfrm>
            <a:off x="852238" y="1023695"/>
            <a:ext cx="2690160" cy="327077"/>
          </a:xfrm>
          <a:prstGeom prst="rect">
            <a:avLst/>
          </a:prstGeom>
        </p:spPr>
        <p:txBody>
          <a:bodyPr wrap="none">
            <a:spAutoFit/>
          </a:bodyPr>
          <a:lstStyle/>
          <a:p>
            <a:pPr>
              <a:lnSpc>
                <a:spcPct val="120000"/>
              </a:lnSpc>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Different forms of Reporting :</a:t>
            </a:r>
          </a:p>
        </p:txBody>
      </p:sp>
      <p:sp>
        <p:nvSpPr>
          <p:cNvPr id="14" name="TextBox 13">
            <a:extLst>
              <a:ext uri="{FF2B5EF4-FFF2-40B4-BE49-F238E27FC236}">
                <a16:creationId xmlns:a16="http://schemas.microsoft.com/office/drawing/2014/main" id="{8D941B05-F30D-4237-888B-DB14D45B15B8}"/>
              </a:ext>
            </a:extLst>
          </p:cNvPr>
          <p:cNvSpPr txBox="1"/>
          <p:nvPr/>
        </p:nvSpPr>
        <p:spPr>
          <a:xfrm>
            <a:off x="6468515" y="1007233"/>
            <a:ext cx="4860000" cy="360000"/>
          </a:xfrm>
          <a:prstGeom prst="rect">
            <a:avLst/>
          </a:prstGeom>
          <a:solidFill>
            <a:srgbClr val="2F3542"/>
          </a:solidFill>
          <a:ln w="12700" cap="flat" cmpd="sng" algn="ctr">
            <a:noFill/>
            <a:prstDash val="solid"/>
            <a:miter lim="800000"/>
          </a:ln>
          <a:effectLst/>
        </p:spPr>
        <p:txBody>
          <a:bodyPr rtlCol="0" anchor="ctr"/>
          <a:lstStyle>
            <a:defPPr>
              <a:defRPr lang="de-DE"/>
            </a:defPPr>
            <a:lvl1pPr algn="ctr">
              <a:defRPr sz="1600" b="1">
                <a:solidFill>
                  <a:prstClr val="white"/>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LatentView Visualisation Practices</a:t>
            </a:r>
          </a:p>
        </p:txBody>
      </p:sp>
      <p:grpSp>
        <p:nvGrpSpPr>
          <p:cNvPr id="15" name="Group 14">
            <a:extLst>
              <a:ext uri="{FF2B5EF4-FFF2-40B4-BE49-F238E27FC236}">
                <a16:creationId xmlns:a16="http://schemas.microsoft.com/office/drawing/2014/main" id="{55F3B030-FB9E-434A-921D-A8B50C2C81A4}"/>
              </a:ext>
            </a:extLst>
          </p:cNvPr>
          <p:cNvGrpSpPr/>
          <p:nvPr/>
        </p:nvGrpSpPr>
        <p:grpSpPr>
          <a:xfrm>
            <a:off x="6649288" y="1569481"/>
            <a:ext cx="4225694" cy="3947758"/>
            <a:chOff x="5322690" y="1952804"/>
            <a:chExt cx="4225694" cy="3352372"/>
          </a:xfrm>
        </p:grpSpPr>
        <p:graphicFrame>
          <p:nvGraphicFramePr>
            <p:cNvPr id="16" name="Diagram 15">
              <a:extLst>
                <a:ext uri="{FF2B5EF4-FFF2-40B4-BE49-F238E27FC236}">
                  <a16:creationId xmlns:a16="http://schemas.microsoft.com/office/drawing/2014/main" id="{C999245B-5E8C-46FF-91BE-9219E071176A}"/>
                </a:ext>
              </a:extLst>
            </p:cNvPr>
            <p:cNvGraphicFramePr>
              <a:graphicFrameLocks noChangeAspect="1"/>
            </p:cNvGraphicFramePr>
            <p:nvPr>
              <p:extLst/>
            </p:nvPr>
          </p:nvGraphicFramePr>
          <p:xfrm>
            <a:off x="5322690" y="1952804"/>
            <a:ext cx="4225694" cy="3352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a:extLst>
                <a:ext uri="{FF2B5EF4-FFF2-40B4-BE49-F238E27FC236}">
                  <a16:creationId xmlns:a16="http://schemas.microsoft.com/office/drawing/2014/main" id="{ED3FB729-E649-4B73-8AEE-5FD78BEEFBB5}"/>
                </a:ext>
              </a:extLst>
            </p:cNvPr>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t="-1" b="25349"/>
            <a:stretch/>
          </p:blipFill>
          <p:spPr>
            <a:xfrm>
              <a:off x="5406636" y="2161402"/>
              <a:ext cx="612873" cy="365538"/>
            </a:xfrm>
            <a:prstGeom prst="rect">
              <a:avLst/>
            </a:prstGeom>
          </p:spPr>
        </p:pic>
        <p:pic>
          <p:nvPicPr>
            <p:cNvPr id="18" name="Picture 17">
              <a:extLst>
                <a:ext uri="{FF2B5EF4-FFF2-40B4-BE49-F238E27FC236}">
                  <a16:creationId xmlns:a16="http://schemas.microsoft.com/office/drawing/2014/main" id="{7CFC8144-FA49-458E-8250-D5AFEDA9B6D1}"/>
                </a:ext>
              </a:extLst>
            </p:cNvPr>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b="30266"/>
            <a:stretch/>
          </p:blipFill>
          <p:spPr>
            <a:xfrm>
              <a:off x="5794486" y="2794473"/>
              <a:ext cx="557157" cy="353011"/>
            </a:xfrm>
            <a:prstGeom prst="rect">
              <a:avLst/>
            </a:prstGeom>
          </p:spPr>
        </p:pic>
        <p:pic>
          <p:nvPicPr>
            <p:cNvPr id="19" name="Picture 18">
              <a:extLst>
                <a:ext uri="{FF2B5EF4-FFF2-40B4-BE49-F238E27FC236}">
                  <a16:creationId xmlns:a16="http://schemas.microsoft.com/office/drawing/2014/main" id="{A818D88C-CA24-43C5-B886-117661B2DFD5}"/>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615" t="-1846" r="615" b="17743"/>
            <a:stretch/>
          </p:blipFill>
          <p:spPr>
            <a:xfrm>
              <a:off x="5874000" y="3426271"/>
              <a:ext cx="557157" cy="424442"/>
            </a:xfrm>
            <a:prstGeom prst="rect">
              <a:avLst/>
            </a:prstGeom>
          </p:spPr>
        </p:pic>
        <p:pic>
          <p:nvPicPr>
            <p:cNvPr id="20" name="Picture 19">
              <a:extLst>
                <a:ext uri="{FF2B5EF4-FFF2-40B4-BE49-F238E27FC236}">
                  <a16:creationId xmlns:a16="http://schemas.microsoft.com/office/drawing/2014/main" id="{D1D848FB-2241-4BB5-BCF8-71F5AE08C86F}"/>
                </a:ext>
              </a:extLst>
            </p:cNvPr>
            <p:cNvPicPr>
              <a:picLocks noChangeAspect="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b="23692"/>
            <a:stretch/>
          </p:blipFill>
          <p:spPr>
            <a:xfrm>
              <a:off x="5738977" y="4024028"/>
              <a:ext cx="585371" cy="404604"/>
            </a:xfrm>
            <a:prstGeom prst="rect">
              <a:avLst/>
            </a:prstGeom>
          </p:spPr>
        </p:pic>
      </p:grpSp>
      <p:pic>
        <p:nvPicPr>
          <p:cNvPr id="21" name="Picture 2" descr="https://d30y9cdsu7xlg0.cloudfront.net/png/898197-200.png">
            <a:extLst>
              <a:ext uri="{FF2B5EF4-FFF2-40B4-BE49-F238E27FC236}">
                <a16:creationId xmlns:a16="http://schemas.microsoft.com/office/drawing/2014/main" id="{C262CF59-3D88-404F-AC3C-49DCA17208E4}"/>
              </a:ext>
            </a:extLst>
          </p:cNvPr>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808585" y="4813340"/>
            <a:ext cx="462170" cy="4621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http://static1.squarespace.com/static/540609f7e4b0fd1f5b942629/547e14a9e4b06b8e3a02a033/5512c65ce4b03f20e2c299d4/1427293983877/tableau-software-logo-NEW.png">
            <a:extLst>
              <a:ext uri="{FF2B5EF4-FFF2-40B4-BE49-F238E27FC236}">
                <a16:creationId xmlns:a16="http://schemas.microsoft.com/office/drawing/2014/main" id="{AF0F1041-F874-424C-8339-AD16CA0D818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12010" y="6174926"/>
            <a:ext cx="2018877" cy="4231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3E267E9-40FB-482F-B939-017FEBA0D01D}"/>
              </a:ext>
            </a:extLst>
          </p:cNvPr>
          <p:cNvGrpSpPr/>
          <p:nvPr/>
        </p:nvGrpSpPr>
        <p:grpSpPr>
          <a:xfrm>
            <a:off x="7264936" y="6084439"/>
            <a:ext cx="1497199" cy="604124"/>
            <a:chOff x="10213382" y="2447850"/>
            <a:chExt cx="1871248" cy="755054"/>
          </a:xfrm>
        </p:grpSpPr>
        <p:pic>
          <p:nvPicPr>
            <p:cNvPr id="24" name="Picture 4" descr="http://www.tpimagazine.com/siteimage/scale/0/0/353400.jpg">
              <a:extLst>
                <a:ext uri="{FF2B5EF4-FFF2-40B4-BE49-F238E27FC236}">
                  <a16:creationId xmlns:a16="http://schemas.microsoft.com/office/drawing/2014/main" id="{B58AEC17-BD6B-4D3C-9B07-4FD65FA42DE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41382" y="2509159"/>
              <a:ext cx="843248" cy="6324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descr="https://gwi-p-fe.s3.amazonaws.com/assets/GWI-logo-stacked-514bbd2c15898c78aeef8f2a4a955866.png">
              <a:extLst>
                <a:ext uri="{FF2B5EF4-FFF2-40B4-BE49-F238E27FC236}">
                  <a16:creationId xmlns:a16="http://schemas.microsoft.com/office/drawing/2014/main" id="{977E2348-4B60-4798-9FCD-C12237B1A74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13382" y="2447850"/>
              <a:ext cx="740249" cy="755054"/>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Picture 28" descr="http://www.formtree.eu/images/qlikview-combined28229.png">
            <a:extLst>
              <a:ext uri="{FF2B5EF4-FFF2-40B4-BE49-F238E27FC236}">
                <a16:creationId xmlns:a16="http://schemas.microsoft.com/office/drawing/2014/main" id="{14CC62BE-5E11-4AC7-BCCC-6EA3C0D9216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7324" t="44703"/>
          <a:stretch/>
        </p:blipFill>
        <p:spPr bwMode="auto">
          <a:xfrm>
            <a:off x="5339593" y="6174925"/>
            <a:ext cx="1643715" cy="42785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126BCEBA-7370-43A2-8253-041FF081C9AB}"/>
              </a:ext>
            </a:extLst>
          </p:cNvPr>
          <p:cNvGrpSpPr/>
          <p:nvPr/>
        </p:nvGrpSpPr>
        <p:grpSpPr>
          <a:xfrm>
            <a:off x="9092014" y="6057199"/>
            <a:ext cx="1536477" cy="632762"/>
            <a:chOff x="9770937" y="5768724"/>
            <a:chExt cx="1536477" cy="632762"/>
          </a:xfrm>
        </p:grpSpPr>
        <p:pic>
          <p:nvPicPr>
            <p:cNvPr id="29" name="Picture 14" descr="http://www.microstrategy.com/cmstemplates/microstrategy/images/microstrategy_logo.png">
              <a:extLst>
                <a:ext uri="{FF2B5EF4-FFF2-40B4-BE49-F238E27FC236}">
                  <a16:creationId xmlns:a16="http://schemas.microsoft.com/office/drawing/2014/main" id="{B85AE277-1A16-49F4-9E78-45F35757EBF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770937" y="5768724"/>
              <a:ext cx="1536477" cy="2524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ognos_red">
              <a:extLst>
                <a:ext uri="{FF2B5EF4-FFF2-40B4-BE49-F238E27FC236}">
                  <a16:creationId xmlns:a16="http://schemas.microsoft.com/office/drawing/2014/main" id="{00041B04-7FC7-48C5-91E7-4129DC6D9C6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77648" y="6138827"/>
              <a:ext cx="1082386" cy="26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 descr="Image result for power bi logo transparent">
            <a:extLst>
              <a:ext uri="{FF2B5EF4-FFF2-40B4-BE49-F238E27FC236}">
                <a16:creationId xmlns:a16="http://schemas.microsoft.com/office/drawing/2014/main" id="{624CCB67-3BF7-41B1-AD55-7EA5B1FFE1E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5858" b="32449"/>
          <a:stretch/>
        </p:blipFill>
        <p:spPr bwMode="auto">
          <a:xfrm>
            <a:off x="3343968" y="6190232"/>
            <a:ext cx="1829406" cy="4265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Domo">
            <a:extLst>
              <a:ext uri="{FF2B5EF4-FFF2-40B4-BE49-F238E27FC236}">
                <a16:creationId xmlns:a16="http://schemas.microsoft.com/office/drawing/2014/main" id="{4ADBB92B-B176-44B1-A8D7-99D60F0EB56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4833" y="6129219"/>
            <a:ext cx="577346" cy="57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521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Drivers for Data Visualization</a:t>
            </a:r>
          </a:p>
        </p:txBody>
      </p:sp>
      <p:sp>
        <p:nvSpPr>
          <p:cNvPr id="45" name="Oval 44">
            <a:extLst>
              <a:ext uri="{FF2B5EF4-FFF2-40B4-BE49-F238E27FC236}">
                <a16:creationId xmlns:a16="http://schemas.microsoft.com/office/drawing/2014/main" id="{B5935623-BA38-40F2-AE0D-A5A47DA4809A}"/>
              </a:ext>
            </a:extLst>
          </p:cNvPr>
          <p:cNvSpPr/>
          <p:nvPr/>
        </p:nvSpPr>
        <p:spPr>
          <a:xfrm>
            <a:off x="745210" y="1024763"/>
            <a:ext cx="1949142" cy="1931840"/>
          </a:xfrm>
          <a:prstGeom prst="ellipse">
            <a:avLst/>
          </a:prstGeom>
          <a:solidFill>
            <a:schemeClr val="accent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46" name="Round Same Side Corner Rectangle 8">
            <a:extLst>
              <a:ext uri="{FF2B5EF4-FFF2-40B4-BE49-F238E27FC236}">
                <a16:creationId xmlns:a16="http://schemas.microsoft.com/office/drawing/2014/main" id="{8A72D376-9E9B-4DD7-B3AA-B40A2629A102}"/>
              </a:ext>
            </a:extLst>
          </p:cNvPr>
          <p:cNvSpPr/>
          <p:nvPr/>
        </p:nvSpPr>
        <p:spPr>
          <a:xfrm>
            <a:off x="543993" y="3146616"/>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Who is my audience </a:t>
            </a:r>
          </a:p>
        </p:txBody>
      </p:sp>
      <p:sp>
        <p:nvSpPr>
          <p:cNvPr id="47" name="Round Same Side Corner Rectangle 12">
            <a:extLst>
              <a:ext uri="{FF2B5EF4-FFF2-40B4-BE49-F238E27FC236}">
                <a16:creationId xmlns:a16="http://schemas.microsoft.com/office/drawing/2014/main" id="{B3552840-7225-40C0-BED4-844A430F4EAA}"/>
              </a:ext>
            </a:extLst>
          </p:cNvPr>
          <p:cNvSpPr/>
          <p:nvPr/>
        </p:nvSpPr>
        <p:spPr>
          <a:xfrm>
            <a:off x="3592138" y="3171467"/>
            <a:ext cx="2019873"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Visual discovery of insights</a:t>
            </a:r>
          </a:p>
        </p:txBody>
      </p:sp>
      <p:sp>
        <p:nvSpPr>
          <p:cNvPr id="48" name="Round Same Side Corner Rectangle 13">
            <a:extLst>
              <a:ext uri="{FF2B5EF4-FFF2-40B4-BE49-F238E27FC236}">
                <a16:creationId xmlns:a16="http://schemas.microsoft.com/office/drawing/2014/main" id="{B6EC0B3F-7075-42CC-8C2D-7BB595D3C3AB}"/>
              </a:ext>
            </a:extLst>
          </p:cNvPr>
          <p:cNvSpPr/>
          <p:nvPr/>
        </p:nvSpPr>
        <p:spPr>
          <a:xfrm>
            <a:off x="9462283" y="3171467"/>
            <a:ext cx="2019873"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Usability </a:t>
            </a:r>
          </a:p>
        </p:txBody>
      </p:sp>
      <p:sp>
        <p:nvSpPr>
          <p:cNvPr id="49" name="Oval 48">
            <a:extLst>
              <a:ext uri="{FF2B5EF4-FFF2-40B4-BE49-F238E27FC236}">
                <a16:creationId xmlns:a16="http://schemas.microsoft.com/office/drawing/2014/main" id="{429FD109-3D89-41A9-9846-21CFC23BAA02}"/>
              </a:ext>
            </a:extLst>
          </p:cNvPr>
          <p:cNvSpPr/>
          <p:nvPr/>
        </p:nvSpPr>
        <p:spPr>
          <a:xfrm>
            <a:off x="6557160" y="1001002"/>
            <a:ext cx="2039826" cy="1979362"/>
          </a:xfrm>
          <a:prstGeom prst="ellipse">
            <a:avLst/>
          </a:prstGeom>
          <a:solidFill>
            <a:schemeClr val="accent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8969D8F3-F200-409B-BE13-D559794A165D}"/>
              </a:ext>
            </a:extLst>
          </p:cNvPr>
          <p:cNvSpPr/>
          <p:nvPr/>
        </p:nvSpPr>
        <p:spPr>
          <a:xfrm>
            <a:off x="9442330" y="1001002"/>
            <a:ext cx="2039826" cy="1979362"/>
          </a:xfrm>
          <a:prstGeom prst="ellipse">
            <a:avLst/>
          </a:prstGeom>
          <a:solidFill>
            <a:schemeClr val="bg1">
              <a:lumMod val="5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pic>
        <p:nvPicPr>
          <p:cNvPr id="51" name="Picture 2" descr="C:\Users\viswanath.ramakirish\Downloads\Workforce Planning.png">
            <a:extLst>
              <a:ext uri="{FF2B5EF4-FFF2-40B4-BE49-F238E27FC236}">
                <a16:creationId xmlns:a16="http://schemas.microsoft.com/office/drawing/2014/main" id="{433CDB5F-AFC5-40FB-A81D-58A8DF041B3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b="14871"/>
          <a:stretch/>
        </p:blipFill>
        <p:spPr bwMode="auto">
          <a:xfrm>
            <a:off x="1201784" y="1359767"/>
            <a:ext cx="1035993" cy="881930"/>
          </a:xfrm>
          <a:prstGeom prst="rect">
            <a:avLst/>
          </a:prstGeom>
          <a:noFill/>
          <a:extLst>
            <a:ext uri="{909E8E84-426E-40DD-AFC4-6F175D3DCCD1}">
              <a14:hiddenFill xmlns:a14="http://schemas.microsoft.com/office/drawing/2010/main">
                <a:solidFill>
                  <a:srgbClr val="FFFFFF"/>
                </a:solidFill>
              </a14:hiddenFill>
            </a:ext>
          </a:extLst>
        </p:spPr>
      </p:pic>
      <p:sp>
        <p:nvSpPr>
          <p:cNvPr id="52" name="Round Same Side Corner Rectangle 23">
            <a:extLst>
              <a:ext uri="{FF2B5EF4-FFF2-40B4-BE49-F238E27FC236}">
                <a16:creationId xmlns:a16="http://schemas.microsoft.com/office/drawing/2014/main" id="{21116247-87BA-4407-82EC-E81A47BF3286}"/>
              </a:ext>
            </a:extLst>
          </p:cNvPr>
          <p:cNvSpPr/>
          <p:nvPr/>
        </p:nvSpPr>
        <p:spPr>
          <a:xfrm>
            <a:off x="6356670" y="3146616"/>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Scalability </a:t>
            </a:r>
          </a:p>
        </p:txBody>
      </p:sp>
      <p:sp>
        <p:nvSpPr>
          <p:cNvPr id="53" name="Round Same Side Corner Rectangle 28">
            <a:extLst>
              <a:ext uri="{FF2B5EF4-FFF2-40B4-BE49-F238E27FC236}">
                <a16:creationId xmlns:a16="http://schemas.microsoft.com/office/drawing/2014/main" id="{F3D81069-BE50-46EB-B4F0-9EE51AB73C17}"/>
              </a:ext>
            </a:extLst>
          </p:cNvPr>
          <p:cNvSpPr/>
          <p:nvPr/>
        </p:nvSpPr>
        <p:spPr>
          <a:xfrm>
            <a:off x="9016097" y="2966089"/>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rgbClr val="2F3542"/>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DF4673CC-B2D3-4DA5-9898-59E00F4B8A6A}"/>
              </a:ext>
            </a:extLst>
          </p:cNvPr>
          <p:cNvSpPr/>
          <p:nvPr/>
        </p:nvSpPr>
        <p:spPr>
          <a:xfrm>
            <a:off x="9292243" y="3885892"/>
            <a:ext cx="2340000" cy="512472"/>
          </a:xfrm>
          <a:prstGeom prst="rect">
            <a:avLst/>
          </a:prstGeom>
          <a:solidFill>
            <a:srgbClr val="19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4" name="Rounded Rectangle 29">
            <a:extLst>
              <a:ext uri="{FF2B5EF4-FFF2-40B4-BE49-F238E27FC236}">
                <a16:creationId xmlns:a16="http://schemas.microsoft.com/office/drawing/2014/main" id="{51E13556-C267-43C8-990C-380E44B9F3E9}"/>
              </a:ext>
            </a:extLst>
          </p:cNvPr>
          <p:cNvSpPr/>
          <p:nvPr/>
        </p:nvSpPr>
        <p:spPr>
          <a:xfrm>
            <a:off x="9237779" y="4003628"/>
            <a:ext cx="2468880" cy="293072"/>
          </a:xfrm>
          <a:prstGeom prst="roundRect">
            <a:avLst>
              <a:gd name="adj" fmla="val 9934"/>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Which devices are supportive</a:t>
            </a:r>
          </a:p>
        </p:txBody>
      </p:sp>
      <p:sp>
        <p:nvSpPr>
          <p:cNvPr id="71" name="Rectangle 70">
            <a:extLst>
              <a:ext uri="{FF2B5EF4-FFF2-40B4-BE49-F238E27FC236}">
                <a16:creationId xmlns:a16="http://schemas.microsoft.com/office/drawing/2014/main" id="{41E6847D-1BD5-48A6-AC5C-923645E8EA4B}"/>
              </a:ext>
            </a:extLst>
          </p:cNvPr>
          <p:cNvSpPr/>
          <p:nvPr/>
        </p:nvSpPr>
        <p:spPr>
          <a:xfrm>
            <a:off x="3467260" y="3910724"/>
            <a:ext cx="2340000" cy="512472"/>
          </a:xfrm>
          <a:prstGeom prst="rect">
            <a:avLst/>
          </a:prstGeom>
          <a:solidFill>
            <a:srgbClr val="19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5054367B-D38A-4638-A668-68C78F899695}"/>
              </a:ext>
            </a:extLst>
          </p:cNvPr>
          <p:cNvSpPr/>
          <p:nvPr/>
        </p:nvSpPr>
        <p:spPr>
          <a:xfrm>
            <a:off x="3402820" y="4020424"/>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Tracking right KPI’s</a:t>
            </a:r>
          </a:p>
        </p:txBody>
      </p:sp>
      <p:sp>
        <p:nvSpPr>
          <p:cNvPr id="69" name="Rectangle 68">
            <a:extLst>
              <a:ext uri="{FF2B5EF4-FFF2-40B4-BE49-F238E27FC236}">
                <a16:creationId xmlns:a16="http://schemas.microsoft.com/office/drawing/2014/main" id="{68FCDD4F-BF98-4D87-B8C0-33E443E11DDB}"/>
              </a:ext>
            </a:extLst>
          </p:cNvPr>
          <p:cNvSpPr/>
          <p:nvPr/>
        </p:nvSpPr>
        <p:spPr>
          <a:xfrm>
            <a:off x="6324232" y="3885892"/>
            <a:ext cx="2340000" cy="51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2D291258-E927-42EA-8AB4-DC870BB36AF2}"/>
              </a:ext>
            </a:extLst>
          </p:cNvPr>
          <p:cNvSpPr/>
          <p:nvPr/>
        </p:nvSpPr>
        <p:spPr>
          <a:xfrm>
            <a:off x="6320300" y="4003628"/>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What is the no. of users </a:t>
            </a:r>
          </a:p>
        </p:txBody>
      </p:sp>
      <p:sp>
        <p:nvSpPr>
          <p:cNvPr id="67" name="Rectangle 66">
            <a:extLst>
              <a:ext uri="{FF2B5EF4-FFF2-40B4-BE49-F238E27FC236}">
                <a16:creationId xmlns:a16="http://schemas.microsoft.com/office/drawing/2014/main" id="{9C49D2BA-5B00-4F5D-9B9F-D706CA0E8BE8}"/>
              </a:ext>
            </a:extLst>
          </p:cNvPr>
          <p:cNvSpPr/>
          <p:nvPr/>
        </p:nvSpPr>
        <p:spPr>
          <a:xfrm>
            <a:off x="583404" y="3902687"/>
            <a:ext cx="2340000" cy="51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BA845EA1-F474-49C4-8412-A34907215CC4}"/>
              </a:ext>
            </a:extLst>
          </p:cNvPr>
          <p:cNvSpPr/>
          <p:nvPr/>
        </p:nvSpPr>
        <p:spPr>
          <a:xfrm>
            <a:off x="525096" y="4020424"/>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Summary to detailed reporting </a:t>
            </a:r>
          </a:p>
        </p:txBody>
      </p:sp>
      <p:pic>
        <p:nvPicPr>
          <p:cNvPr id="58" name="Picture 57">
            <a:extLst>
              <a:ext uri="{FF2B5EF4-FFF2-40B4-BE49-F238E27FC236}">
                <a16:creationId xmlns:a16="http://schemas.microsoft.com/office/drawing/2014/main" id="{FB777A5D-0356-4EEC-A0D0-68530C43F24F}"/>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946613" y="1438111"/>
            <a:ext cx="1051212" cy="1051212"/>
          </a:xfrm>
          <a:prstGeom prst="rect">
            <a:avLst/>
          </a:prstGeom>
        </p:spPr>
      </p:pic>
      <p:sp>
        <p:nvSpPr>
          <p:cNvPr id="61" name="Oval 60">
            <a:extLst>
              <a:ext uri="{FF2B5EF4-FFF2-40B4-BE49-F238E27FC236}">
                <a16:creationId xmlns:a16="http://schemas.microsoft.com/office/drawing/2014/main" id="{C4D2BE9D-D08D-4B64-A282-2CC84AD17F26}"/>
              </a:ext>
            </a:extLst>
          </p:cNvPr>
          <p:cNvSpPr/>
          <p:nvPr/>
        </p:nvSpPr>
        <p:spPr>
          <a:xfrm>
            <a:off x="3662869" y="1024763"/>
            <a:ext cx="1949142" cy="1931840"/>
          </a:xfrm>
          <a:prstGeom prst="ellipse">
            <a:avLst/>
          </a:prstGeom>
          <a:solidFill>
            <a:schemeClr val="bg1">
              <a:lumMod val="5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grpSp>
        <p:nvGrpSpPr>
          <p:cNvPr id="62" name="Group 61">
            <a:extLst>
              <a:ext uri="{FF2B5EF4-FFF2-40B4-BE49-F238E27FC236}">
                <a16:creationId xmlns:a16="http://schemas.microsoft.com/office/drawing/2014/main" id="{B5AB65E1-C4B3-4C92-B7BD-25D10D2A4EB2}"/>
              </a:ext>
            </a:extLst>
          </p:cNvPr>
          <p:cNvGrpSpPr/>
          <p:nvPr/>
        </p:nvGrpSpPr>
        <p:grpSpPr>
          <a:xfrm>
            <a:off x="4162073" y="1516768"/>
            <a:ext cx="891561" cy="724929"/>
            <a:chOff x="8004477" y="4549819"/>
            <a:chExt cx="608860" cy="524405"/>
          </a:xfrm>
          <a:solidFill>
            <a:srgbClr val="CDCDCD"/>
          </a:solidFill>
        </p:grpSpPr>
        <p:sp>
          <p:nvSpPr>
            <p:cNvPr id="63" name="Freeform 6">
              <a:extLst>
                <a:ext uri="{FF2B5EF4-FFF2-40B4-BE49-F238E27FC236}">
                  <a16:creationId xmlns:a16="http://schemas.microsoft.com/office/drawing/2014/main" id="{E418B9A0-A063-4E8A-8271-1B2493E4E46E}"/>
                </a:ext>
              </a:extLst>
            </p:cNvPr>
            <p:cNvSpPr>
              <a:spLocks/>
            </p:cNvSpPr>
            <p:nvPr/>
          </p:nvSpPr>
          <p:spPr bwMode="auto">
            <a:xfrm>
              <a:off x="8004477" y="4549819"/>
              <a:ext cx="608860" cy="524405"/>
            </a:xfrm>
            <a:custGeom>
              <a:avLst/>
              <a:gdLst>
                <a:gd name="T0" fmla="*/ 514 w 525"/>
                <a:gd name="T1" fmla="*/ 424 h 452"/>
                <a:gd name="T2" fmla="*/ 488 w 525"/>
                <a:gd name="T3" fmla="*/ 424 h 452"/>
                <a:gd name="T4" fmla="*/ 488 w 525"/>
                <a:gd name="T5" fmla="*/ 118 h 452"/>
                <a:gd name="T6" fmla="*/ 458 w 525"/>
                <a:gd name="T7" fmla="*/ 96 h 452"/>
                <a:gd name="T8" fmla="*/ 451 w 525"/>
                <a:gd name="T9" fmla="*/ 96 h 452"/>
                <a:gd name="T10" fmla="*/ 424 w 525"/>
                <a:gd name="T11" fmla="*/ 118 h 452"/>
                <a:gd name="T12" fmla="*/ 424 w 525"/>
                <a:gd name="T13" fmla="*/ 424 h 452"/>
                <a:gd name="T14" fmla="*/ 364 w 525"/>
                <a:gd name="T15" fmla="*/ 424 h 452"/>
                <a:gd name="T16" fmla="*/ 364 w 525"/>
                <a:gd name="T17" fmla="*/ 212 h 452"/>
                <a:gd name="T18" fmla="*/ 331 w 525"/>
                <a:gd name="T19" fmla="*/ 196 h 452"/>
                <a:gd name="T20" fmla="*/ 324 w 525"/>
                <a:gd name="T21" fmla="*/ 196 h 452"/>
                <a:gd name="T22" fmla="*/ 292 w 525"/>
                <a:gd name="T23" fmla="*/ 212 h 452"/>
                <a:gd name="T24" fmla="*/ 292 w 525"/>
                <a:gd name="T25" fmla="*/ 424 h 452"/>
                <a:gd name="T26" fmla="*/ 232 w 525"/>
                <a:gd name="T27" fmla="*/ 424 h 452"/>
                <a:gd name="T28" fmla="*/ 232 w 525"/>
                <a:gd name="T29" fmla="*/ 21 h 452"/>
                <a:gd name="T30" fmla="*/ 203 w 525"/>
                <a:gd name="T31" fmla="*/ 0 h 452"/>
                <a:gd name="T32" fmla="*/ 196 w 525"/>
                <a:gd name="T33" fmla="*/ 0 h 452"/>
                <a:gd name="T34" fmla="*/ 168 w 525"/>
                <a:gd name="T35" fmla="*/ 21 h 452"/>
                <a:gd name="T36" fmla="*/ 168 w 525"/>
                <a:gd name="T37" fmla="*/ 424 h 452"/>
                <a:gd name="T38" fmla="*/ 104 w 525"/>
                <a:gd name="T39" fmla="*/ 424 h 452"/>
                <a:gd name="T40" fmla="*/ 104 w 525"/>
                <a:gd name="T41" fmla="*/ 283 h 452"/>
                <a:gd name="T42" fmla="*/ 76 w 525"/>
                <a:gd name="T43" fmla="*/ 264 h 452"/>
                <a:gd name="T44" fmla="*/ 69 w 525"/>
                <a:gd name="T45" fmla="*/ 264 h 452"/>
                <a:gd name="T46" fmla="*/ 44 w 525"/>
                <a:gd name="T47" fmla="*/ 283 h 452"/>
                <a:gd name="T48" fmla="*/ 44 w 525"/>
                <a:gd name="T49" fmla="*/ 424 h 452"/>
                <a:gd name="T50" fmla="*/ 11 w 525"/>
                <a:gd name="T51" fmla="*/ 424 h 452"/>
                <a:gd name="T52" fmla="*/ 0 w 525"/>
                <a:gd name="T53" fmla="*/ 438 h 452"/>
                <a:gd name="T54" fmla="*/ 11 w 525"/>
                <a:gd name="T55" fmla="*/ 452 h 452"/>
                <a:gd name="T56" fmla="*/ 514 w 525"/>
                <a:gd name="T57" fmla="*/ 452 h 452"/>
                <a:gd name="T58" fmla="*/ 525 w 525"/>
                <a:gd name="T59" fmla="*/ 438 h 452"/>
                <a:gd name="T60" fmla="*/ 514 w 525"/>
                <a:gd name="T61" fmla="*/ 42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5" h="452">
                  <a:moveTo>
                    <a:pt x="514" y="424"/>
                  </a:moveTo>
                  <a:cubicBezTo>
                    <a:pt x="488" y="424"/>
                    <a:pt x="488" y="424"/>
                    <a:pt x="488" y="424"/>
                  </a:cubicBezTo>
                  <a:cubicBezTo>
                    <a:pt x="488" y="118"/>
                    <a:pt x="488" y="118"/>
                    <a:pt x="488" y="118"/>
                  </a:cubicBezTo>
                  <a:cubicBezTo>
                    <a:pt x="488" y="107"/>
                    <a:pt x="474" y="96"/>
                    <a:pt x="458" y="96"/>
                  </a:cubicBezTo>
                  <a:cubicBezTo>
                    <a:pt x="451" y="96"/>
                    <a:pt x="451" y="96"/>
                    <a:pt x="451" y="96"/>
                  </a:cubicBezTo>
                  <a:cubicBezTo>
                    <a:pt x="435" y="96"/>
                    <a:pt x="424" y="107"/>
                    <a:pt x="424" y="118"/>
                  </a:cubicBezTo>
                  <a:cubicBezTo>
                    <a:pt x="424" y="424"/>
                    <a:pt x="424" y="424"/>
                    <a:pt x="424" y="424"/>
                  </a:cubicBezTo>
                  <a:cubicBezTo>
                    <a:pt x="364" y="424"/>
                    <a:pt x="364" y="424"/>
                    <a:pt x="364" y="424"/>
                  </a:cubicBezTo>
                  <a:cubicBezTo>
                    <a:pt x="364" y="212"/>
                    <a:pt x="364" y="212"/>
                    <a:pt x="364" y="212"/>
                  </a:cubicBezTo>
                  <a:cubicBezTo>
                    <a:pt x="364" y="201"/>
                    <a:pt x="346" y="196"/>
                    <a:pt x="331" y="196"/>
                  </a:cubicBezTo>
                  <a:cubicBezTo>
                    <a:pt x="324" y="196"/>
                    <a:pt x="324" y="196"/>
                    <a:pt x="324" y="196"/>
                  </a:cubicBezTo>
                  <a:cubicBezTo>
                    <a:pt x="308" y="196"/>
                    <a:pt x="292" y="201"/>
                    <a:pt x="292" y="212"/>
                  </a:cubicBezTo>
                  <a:cubicBezTo>
                    <a:pt x="292" y="424"/>
                    <a:pt x="292" y="424"/>
                    <a:pt x="292" y="424"/>
                  </a:cubicBezTo>
                  <a:cubicBezTo>
                    <a:pt x="232" y="424"/>
                    <a:pt x="232" y="424"/>
                    <a:pt x="232" y="424"/>
                  </a:cubicBezTo>
                  <a:cubicBezTo>
                    <a:pt x="232" y="21"/>
                    <a:pt x="232" y="21"/>
                    <a:pt x="232" y="21"/>
                  </a:cubicBezTo>
                  <a:cubicBezTo>
                    <a:pt x="232" y="10"/>
                    <a:pt x="219" y="0"/>
                    <a:pt x="203" y="0"/>
                  </a:cubicBezTo>
                  <a:cubicBezTo>
                    <a:pt x="196" y="0"/>
                    <a:pt x="196" y="0"/>
                    <a:pt x="196" y="0"/>
                  </a:cubicBezTo>
                  <a:cubicBezTo>
                    <a:pt x="181" y="0"/>
                    <a:pt x="168" y="10"/>
                    <a:pt x="168" y="21"/>
                  </a:cubicBezTo>
                  <a:cubicBezTo>
                    <a:pt x="168" y="424"/>
                    <a:pt x="168" y="424"/>
                    <a:pt x="168" y="424"/>
                  </a:cubicBezTo>
                  <a:cubicBezTo>
                    <a:pt x="104" y="424"/>
                    <a:pt x="104" y="424"/>
                    <a:pt x="104" y="424"/>
                  </a:cubicBezTo>
                  <a:cubicBezTo>
                    <a:pt x="104" y="283"/>
                    <a:pt x="104" y="283"/>
                    <a:pt x="104" y="283"/>
                  </a:cubicBezTo>
                  <a:cubicBezTo>
                    <a:pt x="104" y="272"/>
                    <a:pt x="91" y="264"/>
                    <a:pt x="76" y="264"/>
                  </a:cubicBezTo>
                  <a:cubicBezTo>
                    <a:pt x="69" y="264"/>
                    <a:pt x="69" y="264"/>
                    <a:pt x="69" y="264"/>
                  </a:cubicBezTo>
                  <a:cubicBezTo>
                    <a:pt x="53" y="264"/>
                    <a:pt x="44" y="272"/>
                    <a:pt x="44" y="283"/>
                  </a:cubicBezTo>
                  <a:cubicBezTo>
                    <a:pt x="44" y="424"/>
                    <a:pt x="44" y="424"/>
                    <a:pt x="44" y="424"/>
                  </a:cubicBezTo>
                  <a:cubicBezTo>
                    <a:pt x="11" y="424"/>
                    <a:pt x="11" y="424"/>
                    <a:pt x="11" y="424"/>
                  </a:cubicBezTo>
                  <a:cubicBezTo>
                    <a:pt x="5" y="424"/>
                    <a:pt x="0" y="431"/>
                    <a:pt x="0" y="438"/>
                  </a:cubicBezTo>
                  <a:cubicBezTo>
                    <a:pt x="0" y="445"/>
                    <a:pt x="5" y="452"/>
                    <a:pt x="11" y="452"/>
                  </a:cubicBezTo>
                  <a:cubicBezTo>
                    <a:pt x="514" y="452"/>
                    <a:pt x="514" y="452"/>
                    <a:pt x="514" y="452"/>
                  </a:cubicBezTo>
                  <a:cubicBezTo>
                    <a:pt x="520" y="452"/>
                    <a:pt x="525" y="445"/>
                    <a:pt x="525" y="438"/>
                  </a:cubicBezTo>
                  <a:cubicBezTo>
                    <a:pt x="525" y="431"/>
                    <a:pt x="520" y="424"/>
                    <a:pt x="514" y="424"/>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panose="020B0604020202020204" pitchFamily="34" charset="0"/>
                <a:cs typeface="Arial" panose="020B0604020202020204" pitchFamily="34" charset="0"/>
              </a:endParaRPr>
            </a:p>
          </p:txBody>
        </p:sp>
        <p:grpSp>
          <p:nvGrpSpPr>
            <p:cNvPr id="64" name="Group 63">
              <a:extLst>
                <a:ext uri="{FF2B5EF4-FFF2-40B4-BE49-F238E27FC236}">
                  <a16:creationId xmlns:a16="http://schemas.microsoft.com/office/drawing/2014/main" id="{2C8F99B7-D9FF-41B4-ADB2-EDB33284E1C7}"/>
                </a:ext>
              </a:extLst>
            </p:cNvPr>
            <p:cNvGrpSpPr/>
            <p:nvPr/>
          </p:nvGrpSpPr>
          <p:grpSpPr>
            <a:xfrm>
              <a:off x="8025964" y="4719350"/>
              <a:ext cx="554860" cy="274631"/>
              <a:chOff x="-1481959" y="4119552"/>
              <a:chExt cx="554860" cy="274631"/>
            </a:xfrm>
            <a:grpFill/>
          </p:grpSpPr>
          <p:cxnSp>
            <p:nvCxnSpPr>
              <p:cNvPr id="65" name="Straight Connector 64">
                <a:extLst>
                  <a:ext uri="{FF2B5EF4-FFF2-40B4-BE49-F238E27FC236}">
                    <a16:creationId xmlns:a16="http://schemas.microsoft.com/office/drawing/2014/main" id="{43DF887C-02A6-4F6F-94D0-285417709EDA}"/>
                  </a:ext>
                </a:extLst>
              </p:cNvPr>
              <p:cNvCxnSpPr/>
              <p:nvPr/>
            </p:nvCxnSpPr>
            <p:spPr>
              <a:xfrm flipV="1">
                <a:off x="-1481959" y="4209393"/>
                <a:ext cx="283780" cy="184790"/>
              </a:xfrm>
              <a:prstGeom prst="line">
                <a:avLst/>
              </a:prstGeom>
              <a:grpFill/>
              <a:ln w="22225" cap="flat" cmpd="sng" algn="ctr">
                <a:solidFill>
                  <a:srgbClr val="2E75B6"/>
                </a:solidFill>
                <a:prstDash val="solid"/>
              </a:ln>
              <a:effectLst/>
            </p:spPr>
          </p:cxnSp>
          <p:cxnSp>
            <p:nvCxnSpPr>
              <p:cNvPr id="66" name="Straight Connector 65">
                <a:extLst>
                  <a:ext uri="{FF2B5EF4-FFF2-40B4-BE49-F238E27FC236}">
                    <a16:creationId xmlns:a16="http://schemas.microsoft.com/office/drawing/2014/main" id="{03ACB8F6-963D-424E-987B-1F4BF815325D}"/>
                  </a:ext>
                </a:extLst>
              </p:cNvPr>
              <p:cNvCxnSpPr/>
              <p:nvPr/>
            </p:nvCxnSpPr>
            <p:spPr>
              <a:xfrm flipV="1">
                <a:off x="-1210879" y="4119552"/>
                <a:ext cx="283780" cy="92395"/>
              </a:xfrm>
              <a:prstGeom prst="line">
                <a:avLst/>
              </a:prstGeom>
              <a:grpFill/>
              <a:ln w="22225" cap="flat" cmpd="sng" algn="ctr">
                <a:solidFill>
                  <a:srgbClr val="2E75B6"/>
                </a:solidFill>
                <a:prstDash val="solid"/>
              </a:ln>
              <a:effectLst/>
            </p:spPr>
          </p:cxnSp>
        </p:grpSp>
      </p:grpSp>
      <p:pic>
        <p:nvPicPr>
          <p:cNvPr id="60" name="Picture 59">
            <a:extLst>
              <a:ext uri="{FF2B5EF4-FFF2-40B4-BE49-F238E27FC236}">
                <a16:creationId xmlns:a16="http://schemas.microsoft.com/office/drawing/2014/main" id="{A442D22E-FE5B-4F9B-81B6-B2381F002F19}"/>
              </a:ext>
            </a:extLst>
          </p:cNvPr>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61588" y="1398553"/>
            <a:ext cx="1208984" cy="1208984"/>
          </a:xfrm>
          <a:prstGeom prst="rect">
            <a:avLst/>
          </a:prstGeom>
        </p:spPr>
      </p:pic>
      <p:sp>
        <p:nvSpPr>
          <p:cNvPr id="75" name="Rectangle 74">
            <a:extLst>
              <a:ext uri="{FF2B5EF4-FFF2-40B4-BE49-F238E27FC236}">
                <a16:creationId xmlns:a16="http://schemas.microsoft.com/office/drawing/2014/main" id="{EB120E56-873F-49E3-83C6-8A8CE5A007CC}"/>
              </a:ext>
            </a:extLst>
          </p:cNvPr>
          <p:cNvSpPr/>
          <p:nvPr/>
        </p:nvSpPr>
        <p:spPr>
          <a:xfrm>
            <a:off x="583404" y="4612114"/>
            <a:ext cx="2340000" cy="1200329"/>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Visualize overall summary for an executive level </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To drill down for generating insights for operational level audience </a:t>
            </a:r>
          </a:p>
        </p:txBody>
      </p:sp>
      <p:sp>
        <p:nvSpPr>
          <p:cNvPr id="76" name="Rectangle 75">
            <a:extLst>
              <a:ext uri="{FF2B5EF4-FFF2-40B4-BE49-F238E27FC236}">
                <a16:creationId xmlns:a16="http://schemas.microsoft.com/office/drawing/2014/main" id="{C1D23948-38E2-441E-A3FE-F4126A135581}"/>
              </a:ext>
            </a:extLst>
          </p:cNvPr>
          <p:cNvSpPr/>
          <p:nvPr/>
        </p:nvSpPr>
        <p:spPr>
          <a:xfrm>
            <a:off x="3467260" y="4580921"/>
            <a:ext cx="2468880" cy="1015663"/>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Getting the right KPI’s to meet the business demands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Dynamic change in KPI’s for different set of audience</a:t>
            </a:r>
          </a:p>
        </p:txBody>
      </p:sp>
      <p:sp>
        <p:nvSpPr>
          <p:cNvPr id="77" name="Rectangle 76">
            <a:extLst>
              <a:ext uri="{FF2B5EF4-FFF2-40B4-BE49-F238E27FC236}">
                <a16:creationId xmlns:a16="http://schemas.microsoft.com/office/drawing/2014/main" id="{9442D088-60B4-4EE5-A88F-F86AD2245689}"/>
              </a:ext>
            </a:extLst>
          </p:cNvPr>
          <p:cNvSpPr/>
          <p:nvPr/>
        </p:nvSpPr>
        <p:spPr>
          <a:xfrm>
            <a:off x="6320300" y="4612114"/>
            <a:ext cx="2340000" cy="1015663"/>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Visualization based on the number of users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Giving access to the authorized set of audience </a:t>
            </a:r>
          </a:p>
        </p:txBody>
      </p:sp>
      <p:sp>
        <p:nvSpPr>
          <p:cNvPr id="78" name="Rectangle 77">
            <a:extLst>
              <a:ext uri="{FF2B5EF4-FFF2-40B4-BE49-F238E27FC236}">
                <a16:creationId xmlns:a16="http://schemas.microsoft.com/office/drawing/2014/main" id="{02942958-243A-47BF-8845-84BF051D0B9A}"/>
              </a:ext>
            </a:extLst>
          </p:cNvPr>
          <p:cNvSpPr/>
          <p:nvPr/>
        </p:nvSpPr>
        <p:spPr>
          <a:xfrm>
            <a:off x="9292242" y="4615718"/>
            <a:ext cx="2568453" cy="1200329"/>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Developing the visualization supporting multiple use case scenarios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Able to access from Desktop, Tablets &amp; mobile phones</a:t>
            </a:r>
          </a:p>
        </p:txBody>
      </p:sp>
    </p:spTree>
    <p:extLst>
      <p:ext uri="{BB962C8B-B14F-4D97-AF65-F5344CB8AC3E}">
        <p14:creationId xmlns:p14="http://schemas.microsoft.com/office/powerpoint/2010/main" val="1371497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50A1-1AF5-4729-8DBF-D3821D3A8087}"/>
              </a:ext>
            </a:extLst>
          </p:cNvPr>
          <p:cNvSpPr>
            <a:spLocks noGrp="1"/>
          </p:cNvSpPr>
          <p:nvPr>
            <p:ph type="title"/>
          </p:nvPr>
        </p:nvSpPr>
        <p:spPr/>
        <p:txBody>
          <a:bodyPr/>
          <a:lstStyle/>
          <a:p>
            <a:r>
              <a:rPr lang="en-US" dirty="0"/>
              <a:t>Agenda</a:t>
            </a:r>
          </a:p>
        </p:txBody>
      </p:sp>
      <p:grpSp>
        <p:nvGrpSpPr>
          <p:cNvPr id="20" name="Group 19">
            <a:extLst>
              <a:ext uri="{FF2B5EF4-FFF2-40B4-BE49-F238E27FC236}">
                <a16:creationId xmlns:a16="http://schemas.microsoft.com/office/drawing/2014/main" id="{A179DDD5-5E67-4BEB-AC6F-FB590813C32E}"/>
              </a:ext>
            </a:extLst>
          </p:cNvPr>
          <p:cNvGrpSpPr/>
          <p:nvPr/>
        </p:nvGrpSpPr>
        <p:grpSpPr>
          <a:xfrm>
            <a:off x="799562" y="1153206"/>
            <a:ext cx="10352997" cy="731779"/>
            <a:chOff x="1193569" y="1270441"/>
            <a:chExt cx="10352997" cy="731779"/>
          </a:xfrm>
        </p:grpSpPr>
        <p:sp>
          <p:nvSpPr>
            <p:cNvPr id="21" name="Abgerundetes Rechteck 37">
              <a:hlinkClick r:id="" action="ppaction://noaction"/>
              <a:extLst>
                <a:ext uri="{FF2B5EF4-FFF2-40B4-BE49-F238E27FC236}">
                  <a16:creationId xmlns:a16="http://schemas.microsoft.com/office/drawing/2014/main" id="{8514455E-C775-4F8C-9663-E9D33A30B2C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1</a:t>
              </a:r>
            </a:p>
          </p:txBody>
        </p:sp>
        <p:grpSp>
          <p:nvGrpSpPr>
            <p:cNvPr id="22" name="Group 21">
              <a:extLst>
                <a:ext uri="{FF2B5EF4-FFF2-40B4-BE49-F238E27FC236}">
                  <a16:creationId xmlns:a16="http://schemas.microsoft.com/office/drawing/2014/main" id="{8E83A3BC-B242-430F-9605-ADE02E7AB91B}"/>
                </a:ext>
              </a:extLst>
            </p:cNvPr>
            <p:cNvGrpSpPr/>
            <p:nvPr/>
          </p:nvGrpSpPr>
          <p:grpSpPr>
            <a:xfrm>
              <a:off x="1983934" y="1270700"/>
              <a:ext cx="9562632" cy="731520"/>
              <a:chOff x="1983934" y="1270700"/>
              <a:chExt cx="9562632" cy="731520"/>
            </a:xfrm>
          </p:grpSpPr>
          <p:sp>
            <p:nvSpPr>
              <p:cNvPr id="23" name="Rectangle 9">
                <a:extLst>
                  <a:ext uri="{FF2B5EF4-FFF2-40B4-BE49-F238E27FC236}">
                    <a16:creationId xmlns:a16="http://schemas.microsoft.com/office/drawing/2014/main" id="{D55A2FB3-CBA7-4045-8885-6CFA408553FE}"/>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24" name="Rectangle 24">
                <a:extLst>
                  <a:ext uri="{FF2B5EF4-FFF2-40B4-BE49-F238E27FC236}">
                    <a16:creationId xmlns:a16="http://schemas.microsoft.com/office/drawing/2014/main" id="{34EE090E-B9EB-4971-AC76-D87AE3BB7B9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LV Overview on Data Driven Decision Making</a:t>
                </a:r>
              </a:p>
            </p:txBody>
          </p:sp>
        </p:grpSp>
      </p:grpSp>
      <p:grpSp>
        <p:nvGrpSpPr>
          <p:cNvPr id="31" name="Group 30">
            <a:extLst>
              <a:ext uri="{FF2B5EF4-FFF2-40B4-BE49-F238E27FC236}">
                <a16:creationId xmlns:a16="http://schemas.microsoft.com/office/drawing/2014/main" id="{A179DDD5-5E67-4BEB-AC6F-FB590813C32E}"/>
              </a:ext>
            </a:extLst>
          </p:cNvPr>
          <p:cNvGrpSpPr/>
          <p:nvPr/>
        </p:nvGrpSpPr>
        <p:grpSpPr>
          <a:xfrm>
            <a:off x="799562" y="2032262"/>
            <a:ext cx="10352997" cy="731779"/>
            <a:chOff x="1193569" y="1270441"/>
            <a:chExt cx="10352997" cy="731779"/>
          </a:xfrm>
        </p:grpSpPr>
        <p:sp>
          <p:nvSpPr>
            <p:cNvPr id="33" name="Abgerundetes Rechteck 37">
              <a:hlinkClick r:id="" action="ppaction://noaction"/>
              <a:extLst>
                <a:ext uri="{FF2B5EF4-FFF2-40B4-BE49-F238E27FC236}">
                  <a16:creationId xmlns:a16="http://schemas.microsoft.com/office/drawing/2014/main" id="{8514455E-C775-4F8C-9663-E9D33A30B2C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2</a:t>
              </a:r>
            </a:p>
          </p:txBody>
        </p:sp>
        <p:grpSp>
          <p:nvGrpSpPr>
            <p:cNvPr id="37" name="Group 36">
              <a:extLst>
                <a:ext uri="{FF2B5EF4-FFF2-40B4-BE49-F238E27FC236}">
                  <a16:creationId xmlns:a16="http://schemas.microsoft.com/office/drawing/2014/main" id="{8E83A3BC-B242-430F-9605-ADE02E7AB91B}"/>
                </a:ext>
              </a:extLst>
            </p:cNvPr>
            <p:cNvGrpSpPr/>
            <p:nvPr/>
          </p:nvGrpSpPr>
          <p:grpSpPr>
            <a:xfrm>
              <a:off x="1983934" y="1270700"/>
              <a:ext cx="9562632" cy="731520"/>
              <a:chOff x="1983934" y="1270700"/>
              <a:chExt cx="9562632" cy="731520"/>
            </a:xfrm>
          </p:grpSpPr>
          <p:sp>
            <p:nvSpPr>
              <p:cNvPr id="38" name="Rectangle 9">
                <a:extLst>
                  <a:ext uri="{FF2B5EF4-FFF2-40B4-BE49-F238E27FC236}">
                    <a16:creationId xmlns:a16="http://schemas.microsoft.com/office/drawing/2014/main" id="{D55A2FB3-CBA7-4045-8885-6CFA408553FE}"/>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39" name="Rectangle 24">
                <a:extLst>
                  <a:ext uri="{FF2B5EF4-FFF2-40B4-BE49-F238E27FC236}">
                    <a16:creationId xmlns:a16="http://schemas.microsoft.com/office/drawing/2014/main" id="{34EE090E-B9EB-4971-AC76-D87AE3BB7B9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Integration of Data from Multiple Sources for creating Data Lake</a:t>
                </a:r>
              </a:p>
            </p:txBody>
          </p:sp>
        </p:grpSp>
      </p:grpSp>
      <p:grpSp>
        <p:nvGrpSpPr>
          <p:cNvPr id="40" name="Group 39">
            <a:extLst>
              <a:ext uri="{FF2B5EF4-FFF2-40B4-BE49-F238E27FC236}">
                <a16:creationId xmlns:a16="http://schemas.microsoft.com/office/drawing/2014/main" id="{A179DDD5-5E67-4BEB-AC6F-FB590813C32E}"/>
              </a:ext>
            </a:extLst>
          </p:cNvPr>
          <p:cNvGrpSpPr/>
          <p:nvPr/>
        </p:nvGrpSpPr>
        <p:grpSpPr>
          <a:xfrm>
            <a:off x="799562" y="2939424"/>
            <a:ext cx="10352997" cy="731779"/>
            <a:chOff x="1193569" y="1270441"/>
            <a:chExt cx="10352997" cy="731779"/>
          </a:xfrm>
        </p:grpSpPr>
        <p:sp>
          <p:nvSpPr>
            <p:cNvPr id="41" name="Abgerundetes Rechteck 37">
              <a:hlinkClick r:id="" action="ppaction://noaction"/>
              <a:extLst>
                <a:ext uri="{FF2B5EF4-FFF2-40B4-BE49-F238E27FC236}">
                  <a16:creationId xmlns:a16="http://schemas.microsoft.com/office/drawing/2014/main" id="{8514455E-C775-4F8C-9663-E9D33A30B2C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3</a:t>
              </a:r>
            </a:p>
          </p:txBody>
        </p:sp>
        <p:grpSp>
          <p:nvGrpSpPr>
            <p:cNvPr id="45" name="Group 44">
              <a:extLst>
                <a:ext uri="{FF2B5EF4-FFF2-40B4-BE49-F238E27FC236}">
                  <a16:creationId xmlns:a16="http://schemas.microsoft.com/office/drawing/2014/main" id="{8E83A3BC-B242-430F-9605-ADE02E7AB91B}"/>
                </a:ext>
              </a:extLst>
            </p:cNvPr>
            <p:cNvGrpSpPr/>
            <p:nvPr/>
          </p:nvGrpSpPr>
          <p:grpSpPr>
            <a:xfrm>
              <a:off x="1983934" y="1270700"/>
              <a:ext cx="9562632" cy="731520"/>
              <a:chOff x="1983934" y="1270700"/>
              <a:chExt cx="9562632" cy="731520"/>
            </a:xfrm>
          </p:grpSpPr>
          <p:sp>
            <p:nvSpPr>
              <p:cNvPr id="46" name="Rectangle 9">
                <a:extLst>
                  <a:ext uri="{FF2B5EF4-FFF2-40B4-BE49-F238E27FC236}">
                    <a16:creationId xmlns:a16="http://schemas.microsoft.com/office/drawing/2014/main" id="{D55A2FB3-CBA7-4045-8885-6CFA408553FE}"/>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47" name="Rectangle 24">
                <a:extLst>
                  <a:ext uri="{FF2B5EF4-FFF2-40B4-BE49-F238E27FC236}">
                    <a16:creationId xmlns:a16="http://schemas.microsoft.com/office/drawing/2014/main" id="{34EE090E-B9EB-4971-AC76-D87AE3BB7B9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Data as a Service / Dashboards / Interactive Analytics Tools </a:t>
                </a:r>
              </a:p>
            </p:txBody>
          </p:sp>
        </p:grpSp>
      </p:grpSp>
    </p:spTree>
    <p:extLst>
      <p:ext uri="{BB962C8B-B14F-4D97-AF65-F5344CB8AC3E}">
        <p14:creationId xmlns:p14="http://schemas.microsoft.com/office/powerpoint/2010/main" val="209169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Enabling Executive Decisions</a:t>
            </a:r>
          </a:p>
        </p:txBody>
      </p:sp>
      <p:sp>
        <p:nvSpPr>
          <p:cNvPr id="37" name="Rectangle 36">
            <a:extLst>
              <a:ext uri="{FF2B5EF4-FFF2-40B4-BE49-F238E27FC236}">
                <a16:creationId xmlns:a16="http://schemas.microsoft.com/office/drawing/2014/main" id="{BED4D01E-5BAA-4629-BB7A-02ECD3EC8A7F}"/>
              </a:ext>
            </a:extLst>
          </p:cNvPr>
          <p:cNvSpPr/>
          <p:nvPr/>
        </p:nvSpPr>
        <p:spPr>
          <a:xfrm>
            <a:off x="1068213" y="1518920"/>
            <a:ext cx="2903338" cy="4302895"/>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1CBFE65A-E03A-49FC-B05D-35593252986C}"/>
              </a:ext>
            </a:extLst>
          </p:cNvPr>
          <p:cNvSpPr/>
          <p:nvPr/>
        </p:nvSpPr>
        <p:spPr>
          <a:xfrm>
            <a:off x="4633403" y="1518921"/>
            <a:ext cx="2958133" cy="4302895"/>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6BB6A9EC-0E5F-47BB-9458-148B72A9D54D}"/>
              </a:ext>
            </a:extLst>
          </p:cNvPr>
          <p:cNvSpPr/>
          <p:nvPr/>
        </p:nvSpPr>
        <p:spPr>
          <a:xfrm>
            <a:off x="8249529" y="1518921"/>
            <a:ext cx="2884357" cy="4302894"/>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7DDD5782-D62F-43C8-B7E3-16FA3D1B67D6}"/>
              </a:ext>
            </a:extLst>
          </p:cNvPr>
          <p:cNvSpPr txBox="1"/>
          <p:nvPr/>
        </p:nvSpPr>
        <p:spPr>
          <a:xfrm>
            <a:off x="8631581"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30 SECOND VIEW</a:t>
            </a:r>
          </a:p>
        </p:txBody>
      </p:sp>
      <p:sp>
        <p:nvSpPr>
          <p:cNvPr id="41" name="TextBox 40">
            <a:extLst>
              <a:ext uri="{FF2B5EF4-FFF2-40B4-BE49-F238E27FC236}">
                <a16:creationId xmlns:a16="http://schemas.microsoft.com/office/drawing/2014/main" id="{349073DE-C9C7-41AE-8A86-957521C97C20}"/>
              </a:ext>
            </a:extLst>
          </p:cNvPr>
          <p:cNvSpPr txBox="1"/>
          <p:nvPr/>
        </p:nvSpPr>
        <p:spPr>
          <a:xfrm>
            <a:off x="5072776"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Play Book</a:t>
            </a:r>
          </a:p>
        </p:txBody>
      </p:sp>
      <p:sp>
        <p:nvSpPr>
          <p:cNvPr id="42" name="TextBox 41">
            <a:extLst>
              <a:ext uri="{FF2B5EF4-FFF2-40B4-BE49-F238E27FC236}">
                <a16:creationId xmlns:a16="http://schemas.microsoft.com/office/drawing/2014/main" id="{835F6F8F-3D13-43A9-A011-D02030464EBE}"/>
              </a:ext>
            </a:extLst>
          </p:cNvPr>
          <p:cNvSpPr txBox="1"/>
          <p:nvPr/>
        </p:nvSpPr>
        <p:spPr>
          <a:xfrm>
            <a:off x="1454112"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Deep Dive</a:t>
            </a:r>
          </a:p>
        </p:txBody>
      </p:sp>
      <p:sp>
        <p:nvSpPr>
          <p:cNvPr id="43" name="TextBox 42">
            <a:extLst>
              <a:ext uri="{FF2B5EF4-FFF2-40B4-BE49-F238E27FC236}">
                <a16:creationId xmlns:a16="http://schemas.microsoft.com/office/drawing/2014/main" id="{B394D3BD-8B1B-4909-957B-961D0AD48395}"/>
              </a:ext>
            </a:extLst>
          </p:cNvPr>
          <p:cNvSpPr txBox="1"/>
          <p:nvPr/>
        </p:nvSpPr>
        <p:spPr>
          <a:xfrm>
            <a:off x="1129008" y="1922572"/>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Junior Executives</a:t>
            </a:r>
          </a:p>
        </p:txBody>
      </p:sp>
      <p:sp>
        <p:nvSpPr>
          <p:cNvPr id="44" name="TextBox 43">
            <a:extLst>
              <a:ext uri="{FF2B5EF4-FFF2-40B4-BE49-F238E27FC236}">
                <a16:creationId xmlns:a16="http://schemas.microsoft.com/office/drawing/2014/main" id="{4FFE4D3A-C082-4B51-9C78-36CF02DDDF71}"/>
              </a:ext>
            </a:extLst>
          </p:cNvPr>
          <p:cNvSpPr txBox="1"/>
          <p:nvPr/>
        </p:nvSpPr>
        <p:spPr>
          <a:xfrm>
            <a:off x="4727650" y="1921523"/>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Mid Level Management</a:t>
            </a:r>
          </a:p>
        </p:txBody>
      </p:sp>
      <p:sp>
        <p:nvSpPr>
          <p:cNvPr id="79" name="TextBox 78">
            <a:extLst>
              <a:ext uri="{FF2B5EF4-FFF2-40B4-BE49-F238E27FC236}">
                <a16:creationId xmlns:a16="http://schemas.microsoft.com/office/drawing/2014/main" id="{41672D9D-A816-4B9D-B17B-3AF1830E4268}"/>
              </a:ext>
            </a:extLst>
          </p:cNvPr>
          <p:cNvSpPr txBox="1"/>
          <p:nvPr/>
        </p:nvSpPr>
        <p:spPr>
          <a:xfrm>
            <a:off x="8193447" y="1921523"/>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C-Level</a:t>
            </a:r>
          </a:p>
        </p:txBody>
      </p:sp>
      <p:sp>
        <p:nvSpPr>
          <p:cNvPr id="80" name="Oval 79">
            <a:extLst>
              <a:ext uri="{FF2B5EF4-FFF2-40B4-BE49-F238E27FC236}">
                <a16:creationId xmlns:a16="http://schemas.microsoft.com/office/drawing/2014/main" id="{33E306B4-98BE-407E-8F04-ED1188FDCFA3}"/>
              </a:ext>
            </a:extLst>
          </p:cNvPr>
          <p:cNvSpPr/>
          <p:nvPr/>
        </p:nvSpPr>
        <p:spPr>
          <a:xfrm>
            <a:off x="2035423" y="907000"/>
            <a:ext cx="914400"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 name="Picture 8" descr="https://d30y9cdsu7xlg0.cloudfront.net/png/300270-200.png">
            <a:extLst>
              <a:ext uri="{FF2B5EF4-FFF2-40B4-BE49-F238E27FC236}">
                <a16:creationId xmlns:a16="http://schemas.microsoft.com/office/drawing/2014/main" id="{4CE0ABA5-440C-41FC-811B-39FDC33CB604}"/>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35909" y="1058469"/>
            <a:ext cx="553472" cy="553472"/>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a:extLst>
              <a:ext uri="{FF2B5EF4-FFF2-40B4-BE49-F238E27FC236}">
                <a16:creationId xmlns:a16="http://schemas.microsoft.com/office/drawing/2014/main" id="{09254493-9D61-4326-BDB7-A3809FDFEAA2}"/>
              </a:ext>
            </a:extLst>
          </p:cNvPr>
          <p:cNvSpPr/>
          <p:nvPr/>
        </p:nvSpPr>
        <p:spPr>
          <a:xfrm>
            <a:off x="5574038" y="841036"/>
            <a:ext cx="914400" cy="91162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3" name="Picture 4" descr="https://d30y9cdsu7xlg0.cloudfront.net/png/666402-200.png">
            <a:extLst>
              <a:ext uri="{FF2B5EF4-FFF2-40B4-BE49-F238E27FC236}">
                <a16:creationId xmlns:a16="http://schemas.microsoft.com/office/drawing/2014/main" id="{3A40595D-566E-4CBC-B182-6511E6406E02}"/>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55348" y="1002081"/>
            <a:ext cx="526182" cy="580111"/>
          </a:xfrm>
          <a:prstGeom prst="rect">
            <a:avLst/>
          </a:prstGeom>
          <a:noFill/>
          <a:extLst>
            <a:ext uri="{909E8E84-426E-40DD-AFC4-6F175D3DCCD1}">
              <a14:hiddenFill xmlns:a14="http://schemas.microsoft.com/office/drawing/2010/main">
                <a:solidFill>
                  <a:srgbClr val="FFFFFF"/>
                </a:solidFill>
              </a14:hiddenFill>
            </a:ext>
          </a:extLst>
        </p:spPr>
      </p:pic>
      <p:sp>
        <p:nvSpPr>
          <p:cNvPr id="84" name="Oval 83">
            <a:extLst>
              <a:ext uri="{FF2B5EF4-FFF2-40B4-BE49-F238E27FC236}">
                <a16:creationId xmlns:a16="http://schemas.microsoft.com/office/drawing/2014/main" id="{E09B7CAF-A6BB-4642-B700-AB124163358E}"/>
              </a:ext>
            </a:extLst>
          </p:cNvPr>
          <p:cNvSpPr/>
          <p:nvPr/>
        </p:nvSpPr>
        <p:spPr>
          <a:xfrm>
            <a:off x="9106632" y="807391"/>
            <a:ext cx="914400"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5" name="Picture 10" descr="https://d30y9cdsu7xlg0.cloudfront.net/png/328015-200.png">
            <a:extLst>
              <a:ext uri="{FF2B5EF4-FFF2-40B4-BE49-F238E27FC236}">
                <a16:creationId xmlns:a16="http://schemas.microsoft.com/office/drawing/2014/main" id="{410EC2BA-CBC7-4C2D-8EBC-901F6FC1D73E}"/>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38613" y="905250"/>
            <a:ext cx="676942" cy="676942"/>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A88A386E-DBF4-4CE6-9665-583B1B9DE2E1}"/>
              </a:ext>
            </a:extLst>
          </p:cNvPr>
          <p:cNvSpPr txBox="1"/>
          <p:nvPr/>
        </p:nvSpPr>
        <p:spPr>
          <a:xfrm>
            <a:off x="1116594" y="2859004"/>
            <a:ext cx="2752057" cy="2031325"/>
          </a:xfrm>
          <a:prstGeom prst="rect">
            <a:avLst/>
          </a:prstGeom>
          <a:noFill/>
        </p:spPr>
        <p:txBody>
          <a:bodyPr wrap="square" rtlCol="0">
            <a:spAutoFit/>
          </a:bodyPr>
          <a:lstStyle/>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Tracks operational KPIs at most granular levels</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Extensive data dimensions to enable downstream reporting</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Adhoc Analysis</a:t>
            </a:r>
            <a:endParaRPr lang="en-IN" sz="1400"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DC579CEC-6247-4860-B951-F92434891B49}"/>
              </a:ext>
            </a:extLst>
          </p:cNvPr>
          <p:cNvSpPr txBox="1"/>
          <p:nvPr/>
        </p:nvSpPr>
        <p:spPr>
          <a:xfrm>
            <a:off x="4668153" y="2859004"/>
            <a:ext cx="2855694" cy="2246769"/>
          </a:xfrm>
          <a:prstGeom prst="rect">
            <a:avLst/>
          </a:prstGeom>
          <a:noFill/>
        </p:spPr>
        <p:txBody>
          <a:bodyPr wrap="square" rtlCol="0">
            <a:spAutoFit/>
          </a:bodyPr>
          <a:lstStyle/>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Dashboards to monitor KPIs at division, channel level</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Serves as a platform for managers and analysts to drill down on issues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Multiple filters to simulate scenarios and provide flexibility</a:t>
            </a:r>
          </a:p>
        </p:txBody>
      </p:sp>
      <p:sp>
        <p:nvSpPr>
          <p:cNvPr id="88" name="TextBox 87">
            <a:extLst>
              <a:ext uri="{FF2B5EF4-FFF2-40B4-BE49-F238E27FC236}">
                <a16:creationId xmlns:a16="http://schemas.microsoft.com/office/drawing/2014/main" id="{17E2384E-1727-49D0-B1C3-F7B4A19A759F}"/>
              </a:ext>
            </a:extLst>
          </p:cNvPr>
          <p:cNvSpPr txBox="1"/>
          <p:nvPr/>
        </p:nvSpPr>
        <p:spPr>
          <a:xfrm>
            <a:off x="8294063" y="2857679"/>
            <a:ext cx="2752057" cy="2677656"/>
          </a:xfrm>
          <a:prstGeom prst="rect">
            <a:avLst/>
          </a:prstGeom>
          <a:noFill/>
        </p:spPr>
        <p:txBody>
          <a:bodyPr wrap="square" rtlCol="0">
            <a:spAutoFit/>
          </a:bodyPr>
          <a:lstStyle/>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Bird’s eye view at geographical level</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Quick view on KPIs for C-level executives on different businesses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Helps leadership team monitor and track targets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Business Insights</a:t>
            </a:r>
            <a:endParaRPr lang="en-IN" sz="1400"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999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LatentView Solution for Refining Reporting Structure</a:t>
            </a:r>
          </a:p>
        </p:txBody>
      </p:sp>
      <p:sp>
        <p:nvSpPr>
          <p:cNvPr id="40" name="TextBox 39"/>
          <p:cNvSpPr txBox="1"/>
          <p:nvPr/>
        </p:nvSpPr>
        <p:spPr>
          <a:xfrm>
            <a:off x="7221818" y="4904465"/>
            <a:ext cx="3374578" cy="523220"/>
          </a:xfrm>
          <a:prstGeom prst="rect">
            <a:avLst/>
          </a:prstGeom>
          <a:noFill/>
        </p:spPr>
        <p:txBody>
          <a:bodyPr wrap="none" rtlCol="0">
            <a:spAutoFit/>
          </a:bodyPr>
          <a:lstStyle/>
          <a:p>
            <a:pPr algn="ctr"/>
            <a:r>
              <a:rPr lang="en-IN" sz="1400" dirty="0">
                <a:solidFill>
                  <a:schemeClr val="bg1"/>
                </a:solidFill>
                <a:latin typeface="Arial" panose="020B0604020202020204" pitchFamily="34" charset="0"/>
                <a:cs typeface="Arial" panose="020B0604020202020204" pitchFamily="34" charset="0"/>
              </a:rPr>
              <a:t>Net difference: Promoters vs. Detractors</a:t>
            </a:r>
          </a:p>
          <a:p>
            <a:pPr algn="ctr"/>
            <a:r>
              <a:rPr lang="en-IN" sz="1400" b="1" dirty="0">
                <a:solidFill>
                  <a:schemeClr val="bg1"/>
                </a:solidFill>
                <a:latin typeface="Arial" panose="020B0604020202020204" pitchFamily="34" charset="0"/>
                <a:cs typeface="Arial" panose="020B0604020202020204" pitchFamily="34" charset="0"/>
              </a:rPr>
              <a:t>18%</a:t>
            </a:r>
          </a:p>
        </p:txBody>
      </p:sp>
      <p:sp>
        <p:nvSpPr>
          <p:cNvPr id="41" name="Pentagon 40"/>
          <p:cNvSpPr/>
          <p:nvPr/>
        </p:nvSpPr>
        <p:spPr>
          <a:xfrm>
            <a:off x="254648" y="764208"/>
            <a:ext cx="3310698" cy="610878"/>
          </a:xfrm>
          <a:prstGeom prst="homePlate">
            <a:avLst/>
          </a:prstGeom>
          <a:solidFill>
            <a:srgbClr val="1957A3"/>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89988" tIns="46794" rIns="89988" bIns="46794" numCol="1" rtlCol="0" anchor="ctr" anchorCtr="0" compatLnSpc="1">
            <a:prstTxWarp prst="textNoShape">
              <a:avLst/>
            </a:prstTxWarp>
          </a:bodyPr>
          <a:lstStyle/>
          <a:p>
            <a:pPr algn="ctr"/>
            <a:r>
              <a:rPr lang="en-US" sz="1400" b="1" kern="0" dirty="0">
                <a:solidFill>
                  <a:schemeClr val="bg1"/>
                </a:solidFill>
                <a:latin typeface="Arial" panose="020B0604020202020204" pitchFamily="34" charset="0"/>
                <a:ea typeface="Segoe UI" panose="020B0502040204020203" pitchFamily="34" charset="0"/>
                <a:cs typeface="Arial" panose="020B0604020202020204" pitchFamily="34" charset="0"/>
              </a:rPr>
              <a:t>Review of KPI’s</a:t>
            </a:r>
          </a:p>
        </p:txBody>
      </p:sp>
      <p:sp>
        <p:nvSpPr>
          <p:cNvPr id="42" name="Chevron 41"/>
          <p:cNvSpPr/>
          <p:nvPr/>
        </p:nvSpPr>
        <p:spPr>
          <a:xfrm>
            <a:off x="6533806" y="765134"/>
            <a:ext cx="3092287" cy="620276"/>
          </a:xfrm>
          <a:prstGeom prst="chevron">
            <a:avLst/>
          </a:prstGeom>
          <a:solidFill>
            <a:srgbClr val="092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Design Wireframes</a:t>
            </a:r>
          </a:p>
        </p:txBody>
      </p:sp>
      <p:sp>
        <p:nvSpPr>
          <p:cNvPr id="43" name="Chevron 42"/>
          <p:cNvSpPr/>
          <p:nvPr/>
        </p:nvSpPr>
        <p:spPr>
          <a:xfrm>
            <a:off x="9368420" y="765134"/>
            <a:ext cx="2637617" cy="620276"/>
          </a:xfrm>
          <a:prstGeom prst="chevron">
            <a:avLst/>
          </a:prstGeom>
          <a:solidFill>
            <a:srgbClr val="062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Data Integration</a:t>
            </a:r>
          </a:p>
        </p:txBody>
      </p:sp>
      <p:sp>
        <p:nvSpPr>
          <p:cNvPr id="44" name="Chevron 7"/>
          <p:cNvSpPr/>
          <p:nvPr/>
        </p:nvSpPr>
        <p:spPr>
          <a:xfrm>
            <a:off x="3330977" y="765134"/>
            <a:ext cx="3460502" cy="620276"/>
          </a:xfrm>
          <a:prstGeom prst="chevron">
            <a:avLst/>
          </a:prstGeom>
          <a:solidFill>
            <a:srgbClr val="0E3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Audit Current Reports</a:t>
            </a:r>
          </a:p>
        </p:txBody>
      </p:sp>
      <p:cxnSp>
        <p:nvCxnSpPr>
          <p:cNvPr id="45" name="Straight Connector 44"/>
          <p:cNvCxnSpPr/>
          <p:nvPr/>
        </p:nvCxnSpPr>
        <p:spPr>
          <a:xfrm>
            <a:off x="3248330" y="1504773"/>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406503" y="1504772"/>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9886759" y="4150185"/>
            <a:ext cx="2110484" cy="954107"/>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Recommendations on Data Integration process for report deployment on pentaho </a:t>
            </a:r>
          </a:p>
        </p:txBody>
      </p:sp>
      <p:pic>
        <p:nvPicPr>
          <p:cNvPr id="52" name="Picture 51"/>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281124" y="4258277"/>
            <a:ext cx="639354" cy="426236"/>
          </a:xfrm>
          <a:prstGeom prst="rect">
            <a:avLst/>
          </a:prstGeom>
        </p:spPr>
      </p:pic>
      <p:grpSp>
        <p:nvGrpSpPr>
          <p:cNvPr id="54" name="Group 53"/>
          <p:cNvGrpSpPr/>
          <p:nvPr/>
        </p:nvGrpSpPr>
        <p:grpSpPr>
          <a:xfrm>
            <a:off x="315413" y="4258277"/>
            <a:ext cx="548678" cy="553108"/>
            <a:chOff x="749417" y="5722631"/>
            <a:chExt cx="1169251" cy="1031321"/>
          </a:xfrm>
        </p:grpSpPr>
        <p:sp>
          <p:nvSpPr>
            <p:cNvPr id="56" name="Freeform 73"/>
            <p:cNvSpPr>
              <a:spLocks noChangeAspect="1" noEditPoints="1"/>
            </p:cNvSpPr>
            <p:nvPr/>
          </p:nvSpPr>
          <p:spPr bwMode="auto">
            <a:xfrm>
              <a:off x="823411" y="5722631"/>
              <a:ext cx="1095257" cy="870841"/>
            </a:xfrm>
            <a:custGeom>
              <a:avLst/>
              <a:gdLst>
                <a:gd name="T0" fmla="*/ 180 w 1982"/>
                <a:gd name="T1" fmla="*/ 541 h 1622"/>
                <a:gd name="T2" fmla="*/ 0 w 1982"/>
                <a:gd name="T3" fmla="*/ 361 h 1622"/>
                <a:gd name="T4" fmla="*/ 0 w 1982"/>
                <a:gd name="T5" fmla="*/ 901 h 1622"/>
                <a:gd name="T6" fmla="*/ 180 w 1982"/>
                <a:gd name="T7" fmla="*/ 721 h 1622"/>
                <a:gd name="T8" fmla="*/ 0 w 1982"/>
                <a:gd name="T9" fmla="*/ 901 h 1622"/>
                <a:gd name="T10" fmla="*/ 180 w 1982"/>
                <a:gd name="T11" fmla="*/ 181 h 1622"/>
                <a:gd name="T12" fmla="*/ 0 w 1982"/>
                <a:gd name="T13" fmla="*/ 181 h 1622"/>
                <a:gd name="T14" fmla="*/ 901 w 1982"/>
                <a:gd name="T15" fmla="*/ 1622 h 1622"/>
                <a:gd name="T16" fmla="*/ 721 w 1982"/>
                <a:gd name="T17" fmla="*/ 1442 h 1622"/>
                <a:gd name="T18" fmla="*/ 0 w 1982"/>
                <a:gd name="T19" fmla="*/ 1262 h 1622"/>
                <a:gd name="T20" fmla="*/ 180 w 1982"/>
                <a:gd name="T21" fmla="*/ 1082 h 1622"/>
                <a:gd name="T22" fmla="*/ 0 w 1982"/>
                <a:gd name="T23" fmla="*/ 1262 h 1622"/>
                <a:gd name="T24" fmla="*/ 180 w 1982"/>
                <a:gd name="T25" fmla="*/ 1442 h 1622"/>
                <a:gd name="T26" fmla="*/ 180 w 1982"/>
                <a:gd name="T27" fmla="*/ 1622 h 1622"/>
                <a:gd name="T28" fmla="*/ 1081 w 1982"/>
                <a:gd name="T29" fmla="*/ 0 h 1622"/>
                <a:gd name="T30" fmla="*/ 1982 w 1982"/>
                <a:gd name="T31" fmla="*/ 541 h 1622"/>
                <a:gd name="T32" fmla="*/ 1802 w 1982"/>
                <a:gd name="T33" fmla="*/ 0 h 1622"/>
                <a:gd name="T34" fmla="*/ 1982 w 1982"/>
                <a:gd name="T35" fmla="*/ 1262 h 1622"/>
                <a:gd name="T36" fmla="*/ 1802 w 1982"/>
                <a:gd name="T37" fmla="*/ 1082 h 1622"/>
                <a:gd name="T38" fmla="*/ 721 w 1982"/>
                <a:gd name="T39" fmla="*/ 181 h 1622"/>
                <a:gd name="T40" fmla="*/ 901 w 1982"/>
                <a:gd name="T41" fmla="*/ 0 h 1622"/>
                <a:gd name="T42" fmla="*/ 721 w 1982"/>
                <a:gd name="T43" fmla="*/ 181 h 1622"/>
                <a:gd name="T44" fmla="*/ 540 w 1982"/>
                <a:gd name="T45" fmla="*/ 1622 h 1622"/>
                <a:gd name="T46" fmla="*/ 360 w 1982"/>
                <a:gd name="T47" fmla="*/ 1442 h 1622"/>
                <a:gd name="T48" fmla="*/ 360 w 1982"/>
                <a:gd name="T49" fmla="*/ 181 h 1622"/>
                <a:gd name="T50" fmla="*/ 540 w 1982"/>
                <a:gd name="T51" fmla="*/ 0 h 1622"/>
                <a:gd name="T52" fmla="*/ 360 w 1982"/>
                <a:gd name="T53" fmla="*/ 181 h 1622"/>
                <a:gd name="T54" fmla="*/ 1982 w 1982"/>
                <a:gd name="T55" fmla="*/ 1442 h 1622"/>
                <a:gd name="T56" fmla="*/ 1802 w 1982"/>
                <a:gd name="T57" fmla="*/ 1622 h 1622"/>
                <a:gd name="T58" fmla="*/ 1982 w 1982"/>
                <a:gd name="T59" fmla="*/ 901 h 1622"/>
                <a:gd name="T60" fmla="*/ 1802 w 1982"/>
                <a:gd name="T61" fmla="*/ 721 h 1622"/>
                <a:gd name="T62" fmla="*/ 1081 w 1982"/>
                <a:gd name="T63" fmla="*/ 1622 h 1622"/>
                <a:gd name="T64" fmla="*/ 1261 w 1982"/>
                <a:gd name="T65" fmla="*/ 1442 h 1622"/>
                <a:gd name="T66" fmla="*/ 1081 w 1982"/>
                <a:gd name="T67" fmla="*/ 1622 h 1622"/>
                <a:gd name="T68" fmla="*/ 1622 w 1982"/>
                <a:gd name="T69" fmla="*/ 1622 h 1622"/>
                <a:gd name="T70" fmla="*/ 1441 w 1982"/>
                <a:gd name="T71" fmla="*/ 144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82" h="1622">
                  <a:moveTo>
                    <a:pt x="0" y="541"/>
                  </a:moveTo>
                  <a:lnTo>
                    <a:pt x="180" y="541"/>
                  </a:lnTo>
                  <a:lnTo>
                    <a:pt x="180" y="361"/>
                  </a:lnTo>
                  <a:lnTo>
                    <a:pt x="0" y="361"/>
                  </a:lnTo>
                  <a:lnTo>
                    <a:pt x="0" y="541"/>
                  </a:lnTo>
                  <a:close/>
                  <a:moveTo>
                    <a:pt x="0" y="901"/>
                  </a:moveTo>
                  <a:lnTo>
                    <a:pt x="180" y="901"/>
                  </a:lnTo>
                  <a:lnTo>
                    <a:pt x="180" y="721"/>
                  </a:lnTo>
                  <a:lnTo>
                    <a:pt x="0" y="721"/>
                  </a:lnTo>
                  <a:lnTo>
                    <a:pt x="0" y="901"/>
                  </a:lnTo>
                  <a:close/>
                  <a:moveTo>
                    <a:pt x="0" y="181"/>
                  </a:moveTo>
                  <a:lnTo>
                    <a:pt x="180" y="181"/>
                  </a:lnTo>
                  <a:lnTo>
                    <a:pt x="180" y="0"/>
                  </a:lnTo>
                  <a:cubicBezTo>
                    <a:pt x="80" y="0"/>
                    <a:pt x="0" y="81"/>
                    <a:pt x="0" y="181"/>
                  </a:cubicBezTo>
                  <a:close/>
                  <a:moveTo>
                    <a:pt x="721" y="1622"/>
                  </a:moveTo>
                  <a:lnTo>
                    <a:pt x="901" y="1622"/>
                  </a:lnTo>
                  <a:lnTo>
                    <a:pt x="901" y="1442"/>
                  </a:lnTo>
                  <a:lnTo>
                    <a:pt x="721" y="1442"/>
                  </a:lnTo>
                  <a:lnTo>
                    <a:pt x="721" y="1622"/>
                  </a:lnTo>
                  <a:close/>
                  <a:moveTo>
                    <a:pt x="0" y="1262"/>
                  </a:moveTo>
                  <a:lnTo>
                    <a:pt x="180" y="1262"/>
                  </a:lnTo>
                  <a:lnTo>
                    <a:pt x="180" y="1082"/>
                  </a:lnTo>
                  <a:lnTo>
                    <a:pt x="0" y="1082"/>
                  </a:lnTo>
                  <a:lnTo>
                    <a:pt x="0" y="1262"/>
                  </a:lnTo>
                  <a:close/>
                  <a:moveTo>
                    <a:pt x="180" y="1622"/>
                  </a:moveTo>
                  <a:lnTo>
                    <a:pt x="180" y="1442"/>
                  </a:lnTo>
                  <a:lnTo>
                    <a:pt x="0" y="1442"/>
                  </a:lnTo>
                  <a:cubicBezTo>
                    <a:pt x="0" y="1542"/>
                    <a:pt x="80" y="1622"/>
                    <a:pt x="180" y="1622"/>
                  </a:cubicBezTo>
                  <a:close/>
                  <a:moveTo>
                    <a:pt x="1802" y="0"/>
                  </a:moveTo>
                  <a:lnTo>
                    <a:pt x="1081" y="0"/>
                  </a:lnTo>
                  <a:lnTo>
                    <a:pt x="1081" y="541"/>
                  </a:lnTo>
                  <a:lnTo>
                    <a:pt x="1982" y="541"/>
                  </a:lnTo>
                  <a:lnTo>
                    <a:pt x="1982" y="181"/>
                  </a:lnTo>
                  <a:cubicBezTo>
                    <a:pt x="1982" y="81"/>
                    <a:pt x="1901" y="0"/>
                    <a:pt x="1802" y="0"/>
                  </a:cubicBezTo>
                  <a:close/>
                  <a:moveTo>
                    <a:pt x="1802" y="1262"/>
                  </a:moveTo>
                  <a:lnTo>
                    <a:pt x="1982" y="1262"/>
                  </a:lnTo>
                  <a:lnTo>
                    <a:pt x="1982" y="1082"/>
                  </a:lnTo>
                  <a:lnTo>
                    <a:pt x="1802" y="1082"/>
                  </a:lnTo>
                  <a:lnTo>
                    <a:pt x="1802" y="1262"/>
                  </a:lnTo>
                  <a:close/>
                  <a:moveTo>
                    <a:pt x="721" y="181"/>
                  </a:moveTo>
                  <a:lnTo>
                    <a:pt x="901" y="181"/>
                  </a:lnTo>
                  <a:lnTo>
                    <a:pt x="901" y="0"/>
                  </a:lnTo>
                  <a:lnTo>
                    <a:pt x="721" y="0"/>
                  </a:lnTo>
                  <a:lnTo>
                    <a:pt x="721" y="181"/>
                  </a:lnTo>
                  <a:close/>
                  <a:moveTo>
                    <a:pt x="360" y="1622"/>
                  </a:moveTo>
                  <a:lnTo>
                    <a:pt x="540" y="1622"/>
                  </a:lnTo>
                  <a:lnTo>
                    <a:pt x="540" y="1442"/>
                  </a:lnTo>
                  <a:lnTo>
                    <a:pt x="360" y="1442"/>
                  </a:lnTo>
                  <a:lnTo>
                    <a:pt x="360" y="1622"/>
                  </a:lnTo>
                  <a:close/>
                  <a:moveTo>
                    <a:pt x="360" y="181"/>
                  </a:moveTo>
                  <a:lnTo>
                    <a:pt x="540" y="181"/>
                  </a:lnTo>
                  <a:lnTo>
                    <a:pt x="540" y="0"/>
                  </a:lnTo>
                  <a:lnTo>
                    <a:pt x="360" y="0"/>
                  </a:lnTo>
                  <a:lnTo>
                    <a:pt x="360" y="181"/>
                  </a:lnTo>
                  <a:close/>
                  <a:moveTo>
                    <a:pt x="1802" y="1622"/>
                  </a:moveTo>
                  <a:cubicBezTo>
                    <a:pt x="1901" y="1622"/>
                    <a:pt x="1982" y="1542"/>
                    <a:pt x="1982" y="1442"/>
                  </a:cubicBezTo>
                  <a:lnTo>
                    <a:pt x="1802" y="1442"/>
                  </a:lnTo>
                  <a:lnTo>
                    <a:pt x="1802" y="1622"/>
                  </a:lnTo>
                  <a:close/>
                  <a:moveTo>
                    <a:pt x="1802" y="901"/>
                  </a:moveTo>
                  <a:lnTo>
                    <a:pt x="1982" y="901"/>
                  </a:lnTo>
                  <a:lnTo>
                    <a:pt x="1982" y="721"/>
                  </a:lnTo>
                  <a:lnTo>
                    <a:pt x="1802" y="721"/>
                  </a:lnTo>
                  <a:lnTo>
                    <a:pt x="1802" y="901"/>
                  </a:lnTo>
                  <a:close/>
                  <a:moveTo>
                    <a:pt x="1081" y="1622"/>
                  </a:moveTo>
                  <a:lnTo>
                    <a:pt x="1261" y="1622"/>
                  </a:lnTo>
                  <a:lnTo>
                    <a:pt x="1261" y="1442"/>
                  </a:lnTo>
                  <a:lnTo>
                    <a:pt x="1081" y="1442"/>
                  </a:lnTo>
                  <a:lnTo>
                    <a:pt x="1081" y="1622"/>
                  </a:lnTo>
                  <a:close/>
                  <a:moveTo>
                    <a:pt x="1441" y="1622"/>
                  </a:moveTo>
                  <a:lnTo>
                    <a:pt x="1622" y="1622"/>
                  </a:lnTo>
                  <a:lnTo>
                    <a:pt x="1622" y="1442"/>
                  </a:lnTo>
                  <a:lnTo>
                    <a:pt x="1441" y="1442"/>
                  </a:lnTo>
                  <a:lnTo>
                    <a:pt x="1441" y="1622"/>
                  </a:ln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pic>
          <p:nvPicPr>
            <p:cNvPr id="57" name="Picture 5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49417" y="5799138"/>
              <a:ext cx="1027816" cy="954814"/>
            </a:xfrm>
            <a:prstGeom prst="rect">
              <a:avLst/>
            </a:prstGeom>
          </p:spPr>
        </p:pic>
      </p:grpSp>
      <p:sp>
        <p:nvSpPr>
          <p:cNvPr id="55" name="Rectangle 54"/>
          <p:cNvSpPr/>
          <p:nvPr/>
        </p:nvSpPr>
        <p:spPr>
          <a:xfrm>
            <a:off x="864866" y="4150185"/>
            <a:ext cx="2138270"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Define KPI’s required vs used, and goals</a:t>
            </a:r>
          </a:p>
        </p:txBody>
      </p:sp>
      <p:pic>
        <p:nvPicPr>
          <p:cNvPr id="59" name="Picture 58"/>
          <p:cNvPicPr>
            <a:picLocks noChangeAspect="1"/>
          </p:cNvPicPr>
          <p:nvPr/>
        </p:nvPicPr>
        <p:blipFill>
          <a:blip r:embed="rId4" cstate="email">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47438" y="3090912"/>
            <a:ext cx="474238" cy="406653"/>
          </a:xfrm>
          <a:prstGeom prst="rect">
            <a:avLst/>
          </a:prstGeom>
        </p:spPr>
      </p:pic>
      <p:sp>
        <p:nvSpPr>
          <p:cNvPr id="60" name="Rectangle 59"/>
          <p:cNvSpPr/>
          <p:nvPr/>
        </p:nvSpPr>
        <p:spPr>
          <a:xfrm>
            <a:off x="864866" y="3077144"/>
            <a:ext cx="1701801"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Identify business objectives</a:t>
            </a:r>
          </a:p>
        </p:txBody>
      </p:sp>
      <p:sp>
        <p:nvSpPr>
          <p:cNvPr id="62" name="Freeform 71"/>
          <p:cNvSpPr>
            <a:spLocks noEditPoints="1"/>
          </p:cNvSpPr>
          <p:nvPr/>
        </p:nvSpPr>
        <p:spPr bwMode="auto">
          <a:xfrm>
            <a:off x="434470" y="5447054"/>
            <a:ext cx="364847" cy="326814"/>
          </a:xfrm>
          <a:custGeom>
            <a:avLst/>
            <a:gdLst>
              <a:gd name="T0" fmla="*/ 991 w 1982"/>
              <a:gd name="T1" fmla="*/ 1172 h 1622"/>
              <a:gd name="T2" fmla="*/ 1352 w 1982"/>
              <a:gd name="T3" fmla="*/ 811 h 1622"/>
              <a:gd name="T4" fmla="*/ 1081 w 1982"/>
              <a:gd name="T5" fmla="*/ 811 h 1622"/>
              <a:gd name="T6" fmla="*/ 1081 w 1982"/>
              <a:gd name="T7" fmla="*/ 0 h 1622"/>
              <a:gd name="T8" fmla="*/ 901 w 1982"/>
              <a:gd name="T9" fmla="*/ 0 h 1622"/>
              <a:gd name="T10" fmla="*/ 901 w 1982"/>
              <a:gd name="T11" fmla="*/ 811 h 1622"/>
              <a:gd name="T12" fmla="*/ 631 w 1982"/>
              <a:gd name="T13" fmla="*/ 811 h 1622"/>
              <a:gd name="T14" fmla="*/ 991 w 1982"/>
              <a:gd name="T15" fmla="*/ 1172 h 1622"/>
              <a:gd name="T16" fmla="*/ 1802 w 1982"/>
              <a:gd name="T17" fmla="*/ 0 h 1622"/>
              <a:gd name="T18" fmla="*/ 1262 w 1982"/>
              <a:gd name="T19" fmla="*/ 0 h 1622"/>
              <a:gd name="T20" fmla="*/ 1262 w 1982"/>
              <a:gd name="T21" fmla="*/ 179 h 1622"/>
              <a:gd name="T22" fmla="*/ 1802 w 1982"/>
              <a:gd name="T23" fmla="*/ 179 h 1622"/>
              <a:gd name="T24" fmla="*/ 1802 w 1982"/>
              <a:gd name="T25" fmla="*/ 1443 h 1622"/>
              <a:gd name="T26" fmla="*/ 180 w 1982"/>
              <a:gd name="T27" fmla="*/ 1443 h 1622"/>
              <a:gd name="T28" fmla="*/ 180 w 1982"/>
              <a:gd name="T29" fmla="*/ 179 h 1622"/>
              <a:gd name="T30" fmla="*/ 721 w 1982"/>
              <a:gd name="T31" fmla="*/ 179 h 1622"/>
              <a:gd name="T32" fmla="*/ 721 w 1982"/>
              <a:gd name="T33" fmla="*/ 0 h 1622"/>
              <a:gd name="T34" fmla="*/ 180 w 1982"/>
              <a:gd name="T35" fmla="*/ 0 h 1622"/>
              <a:gd name="T36" fmla="*/ 0 w 1982"/>
              <a:gd name="T37" fmla="*/ 181 h 1622"/>
              <a:gd name="T38" fmla="*/ 0 w 1982"/>
              <a:gd name="T39" fmla="*/ 1442 h 1622"/>
              <a:gd name="T40" fmla="*/ 180 w 1982"/>
              <a:gd name="T41" fmla="*/ 1622 h 1622"/>
              <a:gd name="T42" fmla="*/ 1802 w 1982"/>
              <a:gd name="T43" fmla="*/ 1622 h 1622"/>
              <a:gd name="T44" fmla="*/ 1982 w 1982"/>
              <a:gd name="T45" fmla="*/ 1442 h 1622"/>
              <a:gd name="T46" fmla="*/ 1982 w 1982"/>
              <a:gd name="T47" fmla="*/ 181 h 1622"/>
              <a:gd name="T48" fmla="*/ 1802 w 1982"/>
              <a:gd name="T49" fmla="*/ 0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82" h="1622">
                <a:moveTo>
                  <a:pt x="991" y="1172"/>
                </a:moveTo>
                <a:lnTo>
                  <a:pt x="1352" y="811"/>
                </a:lnTo>
                <a:lnTo>
                  <a:pt x="1081" y="811"/>
                </a:lnTo>
                <a:lnTo>
                  <a:pt x="1081" y="0"/>
                </a:lnTo>
                <a:lnTo>
                  <a:pt x="901" y="0"/>
                </a:lnTo>
                <a:lnTo>
                  <a:pt x="901" y="811"/>
                </a:lnTo>
                <a:lnTo>
                  <a:pt x="631" y="811"/>
                </a:lnTo>
                <a:lnTo>
                  <a:pt x="991" y="1172"/>
                </a:lnTo>
                <a:close/>
                <a:moveTo>
                  <a:pt x="1802" y="0"/>
                </a:moveTo>
                <a:lnTo>
                  <a:pt x="1262" y="0"/>
                </a:lnTo>
                <a:lnTo>
                  <a:pt x="1262" y="179"/>
                </a:lnTo>
                <a:lnTo>
                  <a:pt x="1802" y="179"/>
                </a:lnTo>
                <a:lnTo>
                  <a:pt x="1802" y="1443"/>
                </a:lnTo>
                <a:lnTo>
                  <a:pt x="180" y="1443"/>
                </a:lnTo>
                <a:lnTo>
                  <a:pt x="180" y="179"/>
                </a:lnTo>
                <a:lnTo>
                  <a:pt x="721" y="179"/>
                </a:lnTo>
                <a:lnTo>
                  <a:pt x="721" y="0"/>
                </a:lnTo>
                <a:lnTo>
                  <a:pt x="180" y="0"/>
                </a:lnTo>
                <a:cubicBezTo>
                  <a:pt x="81" y="0"/>
                  <a:pt x="0" y="81"/>
                  <a:pt x="0" y="181"/>
                </a:cubicBezTo>
                <a:lnTo>
                  <a:pt x="0" y="1442"/>
                </a:lnTo>
                <a:cubicBezTo>
                  <a:pt x="0" y="1542"/>
                  <a:pt x="81" y="1622"/>
                  <a:pt x="180" y="1622"/>
                </a:cubicBezTo>
                <a:lnTo>
                  <a:pt x="1802" y="1622"/>
                </a:lnTo>
                <a:cubicBezTo>
                  <a:pt x="1902" y="1622"/>
                  <a:pt x="1982" y="1542"/>
                  <a:pt x="1982" y="1442"/>
                </a:cubicBezTo>
                <a:lnTo>
                  <a:pt x="1982" y="181"/>
                </a:lnTo>
                <a:cubicBezTo>
                  <a:pt x="1982" y="81"/>
                  <a:pt x="1902" y="0"/>
                  <a:pt x="1802" y="0"/>
                </a:cubicBez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sp>
        <p:nvSpPr>
          <p:cNvPr id="63" name="Rectangle 62"/>
          <p:cNvSpPr/>
          <p:nvPr/>
        </p:nvSpPr>
        <p:spPr>
          <a:xfrm>
            <a:off x="864866" y="5285040"/>
            <a:ext cx="2221507" cy="738664"/>
          </a:xfrm>
          <a:prstGeom prst="rect">
            <a:avLst/>
          </a:prstGeom>
        </p:spPr>
        <p:txBody>
          <a:bodyPr wrap="square">
            <a:spAutoFit/>
          </a:bodyPr>
          <a:lstStyle/>
          <a:p>
            <a:r>
              <a:rPr lang="en-IN" sz="1400" dirty="0">
                <a:latin typeface="Arial" panose="020B0604020202020204" pitchFamily="34" charset="0"/>
                <a:ea typeface="Segoe UI" panose="020B0502040204020203" pitchFamily="34" charset="0"/>
                <a:cs typeface="Arial" panose="020B0604020202020204" pitchFamily="34" charset="0"/>
              </a:rPr>
              <a:t>Identify gaps in KPIs &amp; segments in the context of current reports</a:t>
            </a:r>
          </a:p>
        </p:txBody>
      </p:sp>
      <p:pic>
        <p:nvPicPr>
          <p:cNvPr id="65" name="Picture 6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379584" y="3090912"/>
            <a:ext cx="507175" cy="507175"/>
          </a:xfrm>
          <a:prstGeom prst="rect">
            <a:avLst/>
          </a:prstGeom>
        </p:spPr>
      </p:pic>
      <p:sp>
        <p:nvSpPr>
          <p:cNvPr id="66" name="Rectangle 65"/>
          <p:cNvSpPr/>
          <p:nvPr/>
        </p:nvSpPr>
        <p:spPr>
          <a:xfrm>
            <a:off x="9886759" y="3077144"/>
            <a:ext cx="1624240"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Design the data model for the analysis data mart</a:t>
            </a:r>
          </a:p>
        </p:txBody>
      </p:sp>
      <p:pic>
        <p:nvPicPr>
          <p:cNvPr id="68" name="Picture 6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349162" y="1805079"/>
            <a:ext cx="537597" cy="537597"/>
          </a:xfrm>
          <a:prstGeom prst="rect">
            <a:avLst/>
          </a:prstGeom>
        </p:spPr>
      </p:pic>
      <p:sp>
        <p:nvSpPr>
          <p:cNvPr id="69" name="Rectangle 68"/>
          <p:cNvSpPr/>
          <p:nvPr/>
        </p:nvSpPr>
        <p:spPr>
          <a:xfrm flipH="1">
            <a:off x="9886759" y="1770259"/>
            <a:ext cx="1797425"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Define architecture for the data integration layer</a:t>
            </a:r>
          </a:p>
        </p:txBody>
      </p:sp>
      <p:pic>
        <p:nvPicPr>
          <p:cNvPr id="71" name="Picture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8372" y="4258277"/>
            <a:ext cx="493767" cy="493767"/>
          </a:xfrm>
          <a:prstGeom prst="rect">
            <a:avLst/>
          </a:prstGeom>
        </p:spPr>
      </p:pic>
      <p:sp>
        <p:nvSpPr>
          <p:cNvPr id="72" name="Rectangle 71"/>
          <p:cNvSpPr/>
          <p:nvPr/>
        </p:nvSpPr>
        <p:spPr>
          <a:xfrm>
            <a:off x="7068638" y="4150185"/>
            <a:ext cx="1926093" cy="954107"/>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Prioritize wireframes based on business needs and complexity of implementation</a:t>
            </a:r>
          </a:p>
        </p:txBody>
      </p:sp>
      <p:sp>
        <p:nvSpPr>
          <p:cNvPr id="77" name="Rectangle 76"/>
          <p:cNvSpPr/>
          <p:nvPr/>
        </p:nvSpPr>
        <p:spPr>
          <a:xfrm>
            <a:off x="7068638" y="3077144"/>
            <a:ext cx="2077902"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Iterate on wireframes and review with potential end users</a:t>
            </a:r>
          </a:p>
        </p:txBody>
      </p:sp>
      <p:grpSp>
        <p:nvGrpSpPr>
          <p:cNvPr id="6" name="Group 5"/>
          <p:cNvGrpSpPr/>
          <p:nvPr/>
        </p:nvGrpSpPr>
        <p:grpSpPr>
          <a:xfrm>
            <a:off x="6554450" y="3090912"/>
            <a:ext cx="458708" cy="569293"/>
            <a:chOff x="6339801" y="3669126"/>
            <a:chExt cx="686306" cy="569293"/>
          </a:xfrm>
        </p:grpSpPr>
        <p:pic>
          <p:nvPicPr>
            <p:cNvPr id="76" name="Picture 75"/>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95968" y="3781098"/>
              <a:ext cx="470884" cy="358193"/>
            </a:xfrm>
            <a:prstGeom prst="rect">
              <a:avLst/>
            </a:prstGeom>
          </p:spPr>
        </p:pic>
        <p:sp>
          <p:nvSpPr>
            <p:cNvPr id="75" name="Freeform 36"/>
            <p:cNvSpPr>
              <a:spLocks noEditPoints="1"/>
            </p:cNvSpPr>
            <p:nvPr/>
          </p:nvSpPr>
          <p:spPr bwMode="auto">
            <a:xfrm>
              <a:off x="6339801" y="3669126"/>
              <a:ext cx="686306" cy="569293"/>
            </a:xfrm>
            <a:custGeom>
              <a:avLst/>
              <a:gdLst>
                <a:gd name="T0" fmla="*/ 407 w 1835"/>
                <a:gd name="T1" fmla="*/ 510 h 2039"/>
                <a:gd name="T2" fmla="*/ 1427 w 1835"/>
                <a:gd name="T3" fmla="*/ 510 h 2039"/>
                <a:gd name="T4" fmla="*/ 1427 w 1835"/>
                <a:gd name="T5" fmla="*/ 816 h 2039"/>
                <a:gd name="T6" fmla="*/ 1835 w 1835"/>
                <a:gd name="T7" fmla="*/ 408 h 2039"/>
                <a:gd name="T8" fmla="*/ 1427 w 1835"/>
                <a:gd name="T9" fmla="*/ 0 h 2039"/>
                <a:gd name="T10" fmla="*/ 1427 w 1835"/>
                <a:gd name="T11" fmla="*/ 306 h 2039"/>
                <a:gd name="T12" fmla="*/ 204 w 1835"/>
                <a:gd name="T13" fmla="*/ 306 h 2039"/>
                <a:gd name="T14" fmla="*/ 204 w 1835"/>
                <a:gd name="T15" fmla="*/ 918 h 2039"/>
                <a:gd name="T16" fmla="*/ 407 w 1835"/>
                <a:gd name="T17" fmla="*/ 918 h 2039"/>
                <a:gd name="T18" fmla="*/ 407 w 1835"/>
                <a:gd name="T19" fmla="*/ 510 h 2039"/>
                <a:gd name="T20" fmla="*/ 1427 w 1835"/>
                <a:gd name="T21" fmla="*/ 1529 h 2039"/>
                <a:gd name="T22" fmla="*/ 407 w 1835"/>
                <a:gd name="T23" fmla="*/ 1529 h 2039"/>
                <a:gd name="T24" fmla="*/ 407 w 1835"/>
                <a:gd name="T25" fmla="*/ 1223 h 2039"/>
                <a:gd name="T26" fmla="*/ 0 w 1835"/>
                <a:gd name="T27" fmla="*/ 1631 h 2039"/>
                <a:gd name="T28" fmla="*/ 407 w 1835"/>
                <a:gd name="T29" fmla="*/ 2039 h 2039"/>
                <a:gd name="T30" fmla="*/ 407 w 1835"/>
                <a:gd name="T31" fmla="*/ 1733 h 2039"/>
                <a:gd name="T32" fmla="*/ 1631 w 1835"/>
                <a:gd name="T33" fmla="*/ 1733 h 2039"/>
                <a:gd name="T34" fmla="*/ 1631 w 1835"/>
                <a:gd name="T35" fmla="*/ 1122 h 2039"/>
                <a:gd name="T36" fmla="*/ 1427 w 1835"/>
                <a:gd name="T37" fmla="*/ 1122 h 2039"/>
                <a:gd name="T38" fmla="*/ 1427 w 1835"/>
                <a:gd name="T39" fmla="*/ 1529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5" h="2039">
                  <a:moveTo>
                    <a:pt x="407" y="510"/>
                  </a:moveTo>
                  <a:lnTo>
                    <a:pt x="1427" y="510"/>
                  </a:lnTo>
                  <a:lnTo>
                    <a:pt x="1427" y="816"/>
                  </a:lnTo>
                  <a:lnTo>
                    <a:pt x="1835" y="408"/>
                  </a:lnTo>
                  <a:lnTo>
                    <a:pt x="1427" y="0"/>
                  </a:lnTo>
                  <a:lnTo>
                    <a:pt x="1427" y="306"/>
                  </a:lnTo>
                  <a:lnTo>
                    <a:pt x="204" y="306"/>
                  </a:lnTo>
                  <a:lnTo>
                    <a:pt x="204" y="918"/>
                  </a:lnTo>
                  <a:lnTo>
                    <a:pt x="407" y="918"/>
                  </a:lnTo>
                  <a:lnTo>
                    <a:pt x="407" y="510"/>
                  </a:lnTo>
                  <a:close/>
                  <a:moveTo>
                    <a:pt x="1427" y="1529"/>
                  </a:moveTo>
                  <a:lnTo>
                    <a:pt x="407" y="1529"/>
                  </a:lnTo>
                  <a:lnTo>
                    <a:pt x="407" y="1223"/>
                  </a:lnTo>
                  <a:lnTo>
                    <a:pt x="0" y="1631"/>
                  </a:lnTo>
                  <a:lnTo>
                    <a:pt x="407" y="2039"/>
                  </a:lnTo>
                  <a:lnTo>
                    <a:pt x="407" y="1733"/>
                  </a:lnTo>
                  <a:lnTo>
                    <a:pt x="1631" y="1733"/>
                  </a:lnTo>
                  <a:lnTo>
                    <a:pt x="1631" y="1122"/>
                  </a:lnTo>
                  <a:lnTo>
                    <a:pt x="1427" y="1122"/>
                  </a:lnTo>
                  <a:lnTo>
                    <a:pt x="1427" y="1529"/>
                  </a:ln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grpSp>
      <p:sp>
        <p:nvSpPr>
          <p:cNvPr id="116" name="Rectangle 115"/>
          <p:cNvSpPr/>
          <p:nvPr/>
        </p:nvSpPr>
        <p:spPr>
          <a:xfrm>
            <a:off x="7068638" y="1770259"/>
            <a:ext cx="2182390"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detailed wireframe requirements</a:t>
            </a:r>
          </a:p>
        </p:txBody>
      </p:sp>
      <p:pic>
        <p:nvPicPr>
          <p:cNvPr id="117" name="Picture 11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31344" y="1805079"/>
            <a:ext cx="510891" cy="510891"/>
          </a:xfrm>
          <a:prstGeom prst="rect">
            <a:avLst/>
          </a:prstGeom>
        </p:spPr>
      </p:pic>
      <p:sp>
        <p:nvSpPr>
          <p:cNvPr id="119" name="Rectangle 118"/>
          <p:cNvSpPr/>
          <p:nvPr/>
        </p:nvSpPr>
        <p:spPr>
          <a:xfrm>
            <a:off x="864866" y="1770259"/>
            <a:ext cx="2388554" cy="954107"/>
          </a:xfrm>
          <a:prstGeom prst="rect">
            <a:avLst/>
          </a:prstGeom>
        </p:spPr>
        <p:txBody>
          <a:bodyPr wrap="square">
            <a:spAutoFit/>
          </a:bodyPr>
          <a:lstStyle/>
          <a:p>
            <a:r>
              <a:rPr lang="en-IN" sz="1400" dirty="0">
                <a:latin typeface="Arial" panose="020B0604020202020204" pitchFamily="34" charset="0"/>
                <a:ea typeface="Segoe UI" panose="020B0502040204020203" pitchFamily="34" charset="0"/>
                <a:cs typeface="Arial" panose="020B0604020202020204" pitchFamily="34" charset="0"/>
              </a:rPr>
              <a:t>Schedule user interviews, prepare list of existing reports, their data sources, business users and KPIs</a:t>
            </a:r>
          </a:p>
        </p:txBody>
      </p:sp>
      <p:pic>
        <p:nvPicPr>
          <p:cNvPr id="120" name="Picture 119"/>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7444" y="1805079"/>
            <a:ext cx="694828" cy="694828"/>
          </a:xfrm>
          <a:prstGeom prst="rect">
            <a:avLst/>
          </a:prstGeom>
        </p:spPr>
      </p:pic>
      <p:sp>
        <p:nvSpPr>
          <p:cNvPr id="122" name="Rectangle 121"/>
          <p:cNvSpPr/>
          <p:nvPr/>
        </p:nvSpPr>
        <p:spPr>
          <a:xfrm>
            <a:off x="3949633" y="1770259"/>
            <a:ext cx="1824607"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data sources, data flows</a:t>
            </a:r>
          </a:p>
        </p:txBody>
      </p:sp>
      <p:pic>
        <p:nvPicPr>
          <p:cNvPr id="123" name="Picture 12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453210" y="1805079"/>
            <a:ext cx="492660" cy="492660"/>
          </a:xfrm>
          <a:prstGeom prst="rect">
            <a:avLst/>
          </a:prstGeom>
        </p:spPr>
      </p:pic>
      <p:sp>
        <p:nvSpPr>
          <p:cNvPr id="125" name="Rectangle 124"/>
          <p:cNvSpPr/>
          <p:nvPr/>
        </p:nvSpPr>
        <p:spPr>
          <a:xfrm>
            <a:off x="3949633" y="4150185"/>
            <a:ext cx="2236319" cy="738664"/>
          </a:xfrm>
          <a:prstGeom prst="rect">
            <a:avLst/>
          </a:prstGeom>
        </p:spPr>
        <p:txBody>
          <a:bodyPr wrap="square">
            <a:spAutoFit/>
          </a:bodyPr>
          <a:lstStyle/>
          <a:p>
            <a:pPr defTabSz="1239922">
              <a:spcAft>
                <a:spcPts val="1200"/>
              </a:spcAft>
            </a:pPr>
            <a:r>
              <a:rPr lang="en-US" sz="1400" dirty="0">
                <a:solidFill>
                  <a:sysClr val="windowText" lastClr="000000"/>
                </a:solidFill>
                <a:latin typeface="Arial" panose="020B0604020202020204" pitchFamily="34" charset="0"/>
                <a:ea typeface="Segoe UI" panose="020B0502040204020203" pitchFamily="34" charset="0"/>
                <a:cs typeface="Arial" panose="020B0604020202020204" pitchFamily="34" charset="0"/>
              </a:rPr>
              <a:t>Identify usability and audience for each report to capture business value</a:t>
            </a:r>
          </a:p>
        </p:txBody>
      </p:sp>
      <p:pic>
        <p:nvPicPr>
          <p:cNvPr id="126" name="Picture 12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491123" y="4258277"/>
            <a:ext cx="466539" cy="466539"/>
          </a:xfrm>
          <a:prstGeom prst="rect">
            <a:avLst/>
          </a:prstGeom>
        </p:spPr>
      </p:pic>
      <p:sp>
        <p:nvSpPr>
          <p:cNvPr id="128" name="Rectangle 127"/>
          <p:cNvSpPr/>
          <p:nvPr/>
        </p:nvSpPr>
        <p:spPr>
          <a:xfrm>
            <a:off x="3949633" y="5285040"/>
            <a:ext cx="2174165"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Recommend a new set of reports that helps achieve the objectives</a:t>
            </a:r>
          </a:p>
        </p:txBody>
      </p:sp>
      <p:pic>
        <p:nvPicPr>
          <p:cNvPr id="129" name="Picture 128"/>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493779" y="5382177"/>
            <a:ext cx="456567" cy="456567"/>
          </a:xfrm>
          <a:prstGeom prst="rect">
            <a:avLst/>
          </a:prstGeom>
        </p:spPr>
      </p:pic>
      <p:sp>
        <p:nvSpPr>
          <p:cNvPr id="131" name="Rectangle 130"/>
          <p:cNvSpPr/>
          <p:nvPr/>
        </p:nvSpPr>
        <p:spPr>
          <a:xfrm>
            <a:off x="3949633" y="3077144"/>
            <a:ext cx="1824607"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logical grouping of reports</a:t>
            </a:r>
          </a:p>
        </p:txBody>
      </p:sp>
      <p:pic>
        <p:nvPicPr>
          <p:cNvPr id="132" name="Picture 1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87957" y="3090912"/>
            <a:ext cx="463255" cy="433303"/>
          </a:xfrm>
          <a:prstGeom prst="rect">
            <a:avLst/>
          </a:prstGeom>
          <a:solidFill>
            <a:schemeClr val="bg2">
              <a:lumMod val="90000"/>
              <a:alpha val="91000"/>
            </a:schemeClr>
          </a:solidFill>
        </p:spPr>
      </p:pic>
      <p:cxnSp>
        <p:nvCxnSpPr>
          <p:cNvPr id="133" name="Straight Connector 132"/>
          <p:cNvCxnSpPr/>
          <p:nvPr/>
        </p:nvCxnSpPr>
        <p:spPr>
          <a:xfrm>
            <a:off x="9251028" y="1491893"/>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83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Stop Conversion Funnel Dashboard from Multiple Sources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216059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Clients were in needs of a visualization solution for the Marketing &amp; Non Marketing channels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enable descriptive analytics and provide Visualization solution for Marketing team and to help in Strategic decision making </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902059"/>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Conversion funnel helped in understanding the flow of business and identified bottlenecks &amp; areas of concern</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Marketing team understands the business trends and seasonality of various Channels across geographies</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216059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Created a data lake by extracting data from multiple data sources and developed tableau dashboard’s &amp; reports  tracking the conversion funnel</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The dashboard provides Marketing KPI's at a channel level across geographies on a weekly basis comparing YoY performance.</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Home Appliance Repair Service Provider in US </a:t>
            </a:r>
          </a:p>
        </p:txBody>
      </p:sp>
      <p:pic>
        <p:nvPicPr>
          <p:cNvPr id="13" name="Picture 12"/>
          <p:cNvPicPr>
            <a:picLocks noChangeAspect="1"/>
          </p:cNvPicPr>
          <p:nvPr/>
        </p:nvPicPr>
        <p:blipFill>
          <a:blip r:embed="rId2"/>
          <a:stretch>
            <a:fillRect/>
          </a:stretch>
        </p:blipFill>
        <p:spPr>
          <a:xfrm>
            <a:off x="1216600" y="3687313"/>
            <a:ext cx="9379650" cy="3005416"/>
          </a:xfrm>
          <a:prstGeom prst="rect">
            <a:avLst/>
          </a:prstGeom>
        </p:spPr>
      </p:pic>
    </p:spTree>
    <p:extLst>
      <p:ext uri="{BB962C8B-B14F-4D97-AF65-F5344CB8AC3E}">
        <p14:creationId xmlns:p14="http://schemas.microsoft.com/office/powerpoint/2010/main" val="704564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Autofit/>
          </a:bodyPr>
          <a:lstStyle/>
          <a:p>
            <a:r>
              <a:rPr lang="en-US" dirty="0"/>
              <a:t>Data driven Product Innovation based on Consumer Reviews</a:t>
            </a:r>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Leading Home Appliances Manufacturer in US</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245595"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245595" y="1663847"/>
            <a:ext cx="3588326" cy="158959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275631" y="1967081"/>
            <a:ext cx="3499537"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Purchase drivers were determined by post-facto analysis of POS data at stores and  survey data resulting in delays of up to eight months to get consumer feedback on product features</a:t>
            </a:r>
          </a:p>
        </p:txBody>
      </p:sp>
      <p:sp>
        <p:nvSpPr>
          <p:cNvPr id="17" name="Rectangle 16"/>
          <p:cNvSpPr/>
          <p:nvPr/>
        </p:nvSpPr>
        <p:spPr>
          <a:xfrm>
            <a:off x="241770" y="1733364"/>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286637" y="1687773"/>
            <a:ext cx="3592151" cy="1560646"/>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282363" y="1935378"/>
            <a:ext cx="3651619"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Precise, fine-tuned innovation on product features and messaging was possible on an ongoing basis as consumer feedback reached the teams directly within 2.5 months of product launch</a:t>
            </a:r>
          </a:p>
        </p:txBody>
      </p:sp>
      <p:sp>
        <p:nvSpPr>
          <p:cNvPr id="20" name="Rectangle 19"/>
          <p:cNvSpPr/>
          <p:nvPr/>
        </p:nvSpPr>
        <p:spPr>
          <a:xfrm>
            <a:off x="194021" y="1030650"/>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Lack of/Delayed access to direct customer feedback on their products and competitors’ can adversely affect a consumer</a:t>
            </a:r>
            <a:r>
              <a:rPr kumimoji="0" lang="en-US" sz="1400" b="0" i="0" u="none" strike="noStrike" kern="0" cap="none" spc="0" normalizeH="0" noProof="0" dirty="0">
                <a:ln>
                  <a:noFill/>
                </a:ln>
                <a:solidFill>
                  <a:srgbClr val="44546A"/>
                </a:solidFill>
                <a:effectLst/>
                <a:uLnTx/>
                <a:uFillTx/>
                <a:latin typeface="Arial" panose="020B0604020202020204" pitchFamily="34" charset="0"/>
                <a:cs typeface="Arial" panose="020B0604020202020204" pitchFamily="34" charset="0"/>
              </a:rPr>
              <a:t>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durable company’s ability to innovate and keep customers happy </a:t>
            </a:r>
          </a:p>
        </p:txBody>
      </p:sp>
      <p:sp>
        <p:nvSpPr>
          <p:cNvPr id="21" name="Rectangle 20"/>
          <p:cNvSpPr/>
          <p:nvPr/>
        </p:nvSpPr>
        <p:spPr>
          <a:xfrm>
            <a:off x="4240542"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281335" y="1694925"/>
            <a:ext cx="3588326" cy="155349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346926" y="1922499"/>
            <a:ext cx="3486708"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 real-time text analytics platform to consolidate external, unstructured data to ‘measure’ customer feedback of client’s brand with respect to competition on various parameters that drives purchase</a:t>
            </a:r>
          </a:p>
        </p:txBody>
      </p:sp>
      <p:sp>
        <p:nvSpPr>
          <p:cNvPr id="24" name="Rectangle 23"/>
          <p:cNvSpPr/>
          <p:nvPr/>
        </p:nvSpPr>
        <p:spPr>
          <a:xfrm>
            <a:off x="4343891" y="1667223"/>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282363" y="1694198"/>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26" name="Rectangle 25"/>
          <p:cNvSpPr/>
          <p:nvPr/>
        </p:nvSpPr>
        <p:spPr>
          <a:xfrm>
            <a:off x="1088265" y="6356721"/>
            <a:ext cx="3034525"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Data Extraction &amp; Data Landscape</a:t>
            </a:r>
          </a:p>
        </p:txBody>
      </p:sp>
      <p:grpSp>
        <p:nvGrpSpPr>
          <p:cNvPr id="27" name="Group 26"/>
          <p:cNvGrpSpPr/>
          <p:nvPr/>
        </p:nvGrpSpPr>
        <p:grpSpPr>
          <a:xfrm>
            <a:off x="541979" y="4546498"/>
            <a:ext cx="2520000" cy="417600"/>
            <a:chOff x="1011133" y="2353201"/>
            <a:chExt cx="2520000" cy="417600"/>
          </a:xfrm>
        </p:grpSpPr>
        <p:sp>
          <p:nvSpPr>
            <p:cNvPr id="28" name="Rectangle 27"/>
            <p:cNvSpPr/>
            <p:nvPr/>
          </p:nvSpPr>
          <p:spPr>
            <a:xfrm>
              <a:off x="1011133" y="2353201"/>
              <a:ext cx="2520000" cy="4176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Market Places</a:t>
              </a:r>
            </a:p>
          </p:txBody>
        </p:sp>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38323" y="2406696"/>
              <a:ext cx="254408" cy="303576"/>
            </a:xfrm>
            <a:prstGeom prst="rect">
              <a:avLst/>
            </a:prstGeom>
          </p:spPr>
        </p:pic>
        <p:pic>
          <p:nvPicPr>
            <p:cNvPr id="30" name="Picture 8" descr="Image result for amazo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6177" y="2397730"/>
              <a:ext cx="360000" cy="3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541979" y="5483416"/>
            <a:ext cx="2520000" cy="417600"/>
            <a:chOff x="1011133" y="3631312"/>
            <a:chExt cx="2520000" cy="417600"/>
          </a:xfrm>
        </p:grpSpPr>
        <p:sp>
          <p:nvSpPr>
            <p:cNvPr id="32" name="Rectangle 31"/>
            <p:cNvSpPr/>
            <p:nvPr/>
          </p:nvSpPr>
          <p:spPr>
            <a:xfrm>
              <a:off x="1011133" y="3631312"/>
              <a:ext cx="2520000" cy="4176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Brand Websites</a:t>
              </a:r>
            </a:p>
          </p:txBody>
        </p:sp>
        <p:pic>
          <p:nvPicPr>
            <p:cNvPr id="33" name="Picture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69036" y="3735734"/>
              <a:ext cx="447177" cy="211944"/>
            </a:xfrm>
            <a:prstGeom prst="rect">
              <a:avLst/>
            </a:prstGeom>
          </p:spPr>
        </p:pic>
        <p:pic>
          <p:nvPicPr>
            <p:cNvPr id="34" name="Picture 2" descr="Image result for whirlpool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0245" y="3694790"/>
              <a:ext cx="537757" cy="322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41979" y="3605796"/>
            <a:ext cx="2520000" cy="416168"/>
            <a:chOff x="1011133" y="935092"/>
            <a:chExt cx="2520000" cy="416168"/>
          </a:xfrm>
        </p:grpSpPr>
        <p:sp>
          <p:nvSpPr>
            <p:cNvPr id="36" name="Rectangle 35"/>
            <p:cNvSpPr/>
            <p:nvPr/>
          </p:nvSpPr>
          <p:spPr>
            <a:xfrm>
              <a:off x="1011133" y="935092"/>
              <a:ext cx="2520000" cy="416168"/>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Industry Forums</a:t>
              </a:r>
            </a:p>
          </p:txBody>
        </p:sp>
        <p:pic>
          <p:nvPicPr>
            <p:cNvPr id="37" name="Picture 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55710" y="1003144"/>
              <a:ext cx="637945" cy="288600"/>
            </a:xfrm>
            <a:prstGeom prst="rect">
              <a:avLst/>
            </a:prstGeom>
          </p:spPr>
        </p:pic>
      </p:grpSp>
      <p:sp>
        <p:nvSpPr>
          <p:cNvPr id="38" name="TextBox 37"/>
          <p:cNvSpPr txBox="1"/>
          <p:nvPr/>
        </p:nvSpPr>
        <p:spPr>
          <a:xfrm>
            <a:off x="3512717" y="5247795"/>
            <a:ext cx="689612"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Unstruct.</a:t>
            </a:r>
          </a:p>
        </p:txBody>
      </p:sp>
      <p:sp>
        <p:nvSpPr>
          <p:cNvPr id="39" name="TextBox 38"/>
          <p:cNvSpPr txBox="1"/>
          <p:nvPr/>
        </p:nvSpPr>
        <p:spPr>
          <a:xfrm>
            <a:off x="4042047" y="5247795"/>
            <a:ext cx="588623"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 Struct.</a:t>
            </a:r>
          </a:p>
        </p:txBody>
      </p:sp>
      <p:sp>
        <p:nvSpPr>
          <p:cNvPr id="40" name="TextBox 39"/>
          <p:cNvSpPr txBox="1"/>
          <p:nvPr/>
        </p:nvSpPr>
        <p:spPr>
          <a:xfrm rot="16200000">
            <a:off x="3316183" y="4933186"/>
            <a:ext cx="369012"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Ext</a:t>
            </a:r>
          </a:p>
        </p:txBody>
      </p:sp>
      <p:sp>
        <p:nvSpPr>
          <p:cNvPr id="41" name="TextBox 40"/>
          <p:cNvSpPr txBox="1"/>
          <p:nvPr/>
        </p:nvSpPr>
        <p:spPr>
          <a:xfrm rot="16200000">
            <a:off x="3333816" y="4567676"/>
            <a:ext cx="333746"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Int</a:t>
            </a:r>
          </a:p>
        </p:txBody>
      </p:sp>
      <p:sp>
        <p:nvSpPr>
          <p:cNvPr id="42" name="TextBox 41"/>
          <p:cNvSpPr txBox="1"/>
          <p:nvPr/>
        </p:nvSpPr>
        <p:spPr>
          <a:xfrm>
            <a:off x="3609373" y="4109525"/>
            <a:ext cx="837089" cy="246221"/>
          </a:xfrm>
          <a:prstGeom prst="rect">
            <a:avLst/>
          </a:prstGeom>
          <a:noFill/>
        </p:spPr>
        <p:txBody>
          <a:bodyPr wrap="none" rtlCol="0">
            <a:spAutoFit/>
          </a:bodyPr>
          <a:lstStyle/>
          <a:p>
            <a:pPr algn="ctr"/>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Data Focus</a:t>
            </a:r>
          </a:p>
        </p:txBody>
      </p:sp>
      <p:graphicFrame>
        <p:nvGraphicFramePr>
          <p:cNvPr id="43" name="Table 42"/>
          <p:cNvGraphicFramePr>
            <a:graphicFrameLocks noGrp="1"/>
          </p:cNvGraphicFramePr>
          <p:nvPr>
            <p:extLst/>
          </p:nvPr>
        </p:nvGraphicFramePr>
        <p:xfrm>
          <a:off x="3626443" y="4388358"/>
          <a:ext cx="848974" cy="856224"/>
        </p:xfrm>
        <a:graphic>
          <a:graphicData uri="http://schemas.openxmlformats.org/drawingml/2006/table">
            <a:tbl>
              <a:tblPr bandRow="1"/>
              <a:tblGrid>
                <a:gridCol w="424487">
                  <a:extLst>
                    <a:ext uri="{9D8B030D-6E8A-4147-A177-3AD203B41FA5}">
                      <a16:colId xmlns:a16="http://schemas.microsoft.com/office/drawing/2014/main" val="20000"/>
                    </a:ext>
                  </a:extLst>
                </a:gridCol>
                <a:gridCol w="424487">
                  <a:extLst>
                    <a:ext uri="{9D8B030D-6E8A-4147-A177-3AD203B41FA5}">
                      <a16:colId xmlns:a16="http://schemas.microsoft.com/office/drawing/2014/main" val="20001"/>
                    </a:ext>
                  </a:extLst>
                </a:gridCol>
              </a:tblGrid>
              <a:tr h="4281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extLst>
                  <a:ext uri="{0D108BD9-81ED-4DB2-BD59-A6C34878D82A}">
                    <a16:rowId xmlns:a16="http://schemas.microsoft.com/office/drawing/2014/main" val="10000"/>
                  </a:ext>
                </a:extLst>
              </a:tr>
              <a:tr h="4281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44" name="Isosceles Triangle 43"/>
          <p:cNvSpPr/>
          <p:nvPr/>
        </p:nvSpPr>
        <p:spPr>
          <a:xfrm rot="5400000">
            <a:off x="3631164" y="4813569"/>
            <a:ext cx="2648058" cy="180000"/>
          </a:xfrm>
          <a:prstGeom prst="triangle">
            <a:avLst/>
          </a:prstGeom>
          <a:solidFill>
            <a:srgbClr val="5B9BD5"/>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5" name="Plus 44"/>
          <p:cNvSpPr/>
          <p:nvPr/>
        </p:nvSpPr>
        <p:spPr>
          <a:xfrm>
            <a:off x="1711979" y="4205383"/>
            <a:ext cx="180000" cy="180000"/>
          </a:xfrm>
          <a:prstGeom prst="mathPlu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6" name="Plus 45"/>
          <p:cNvSpPr/>
          <p:nvPr/>
        </p:nvSpPr>
        <p:spPr>
          <a:xfrm>
            <a:off x="1714252" y="5122060"/>
            <a:ext cx="180000" cy="180000"/>
          </a:xfrm>
          <a:prstGeom prst="mathPlu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7" name="Rectangle 46"/>
          <p:cNvSpPr/>
          <p:nvPr/>
        </p:nvSpPr>
        <p:spPr>
          <a:xfrm>
            <a:off x="5389341" y="3459257"/>
            <a:ext cx="2152740"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Sentiment Analysis</a:t>
            </a:r>
          </a:p>
        </p:txBody>
      </p:sp>
      <p:sp>
        <p:nvSpPr>
          <p:cNvPr id="48" name="Rectangle 47"/>
          <p:cNvSpPr/>
          <p:nvPr/>
        </p:nvSpPr>
        <p:spPr>
          <a:xfrm>
            <a:off x="5389341" y="5827602"/>
            <a:ext cx="2152741"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Popular Features</a:t>
            </a:r>
          </a:p>
        </p:txBody>
      </p:sp>
      <p:sp>
        <p:nvSpPr>
          <p:cNvPr id="49" name="Rectangle 48"/>
          <p:cNvSpPr/>
          <p:nvPr/>
        </p:nvSpPr>
        <p:spPr>
          <a:xfrm>
            <a:off x="5389341" y="5346635"/>
            <a:ext cx="2152741"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Consumer Rating</a:t>
            </a:r>
          </a:p>
        </p:txBody>
      </p:sp>
      <p:sp>
        <p:nvSpPr>
          <p:cNvPr id="50" name="Rectangle 49"/>
          <p:cNvSpPr/>
          <p:nvPr/>
        </p:nvSpPr>
        <p:spPr>
          <a:xfrm>
            <a:off x="5394737" y="4877185"/>
            <a:ext cx="2141948"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Expert Opinion</a:t>
            </a:r>
          </a:p>
        </p:txBody>
      </p:sp>
      <p:sp>
        <p:nvSpPr>
          <p:cNvPr id="51" name="Rectangle 50"/>
          <p:cNvSpPr/>
          <p:nvPr/>
        </p:nvSpPr>
        <p:spPr>
          <a:xfrm>
            <a:off x="5394737" y="4407731"/>
            <a:ext cx="2141948"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Triggers of Purchase</a:t>
            </a:r>
          </a:p>
        </p:txBody>
      </p:sp>
      <p:pic>
        <p:nvPicPr>
          <p:cNvPr id="52" name="Picture 51"/>
          <p:cNvPicPr>
            <a:picLocks noChangeAspect="1"/>
          </p:cNvPicPr>
          <p:nvPr/>
        </p:nvPicPr>
        <p:blipFill rotWithShape="1">
          <a:blip r:embed="rId7" cstate="print">
            <a:extLst>
              <a:ext uri="{28A0092B-C50C-407E-A947-70E740481C1C}">
                <a14:useLocalDpi xmlns:a14="http://schemas.microsoft.com/office/drawing/2010/main" val="0"/>
              </a:ext>
            </a:extLst>
          </a:blip>
          <a:srcRect b="17672"/>
          <a:stretch/>
        </p:blipFill>
        <p:spPr>
          <a:xfrm>
            <a:off x="5396302" y="3548171"/>
            <a:ext cx="327956" cy="270000"/>
          </a:xfrm>
          <a:prstGeom prst="rect">
            <a:avLst/>
          </a:prstGeom>
        </p:spPr>
      </p:pic>
      <p:sp>
        <p:nvSpPr>
          <p:cNvPr id="53" name="Rectangle 52"/>
          <p:cNvSpPr/>
          <p:nvPr/>
        </p:nvSpPr>
        <p:spPr>
          <a:xfrm>
            <a:off x="5389341" y="3931518"/>
            <a:ext cx="2152740"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 of Purchase</a:t>
            </a:r>
          </a:p>
        </p:txBody>
      </p:sp>
      <p:pic>
        <p:nvPicPr>
          <p:cNvPr id="54" name="Picture 53"/>
          <p:cNvPicPr>
            <a:picLocks noChangeAspect="1"/>
          </p:cNvPicPr>
          <p:nvPr/>
        </p:nvPicPr>
        <p:blipFill rotWithShape="1">
          <a:blip r:embed="rId8" cstate="print">
            <a:extLst>
              <a:ext uri="{28A0092B-C50C-407E-A947-70E740481C1C}">
                <a14:useLocalDpi xmlns:a14="http://schemas.microsoft.com/office/drawing/2010/main" val="0"/>
              </a:ext>
            </a:extLst>
          </a:blip>
          <a:srcRect b="13650"/>
          <a:stretch/>
        </p:blipFill>
        <p:spPr>
          <a:xfrm>
            <a:off x="5431234" y="4503228"/>
            <a:ext cx="312684" cy="270000"/>
          </a:xfrm>
          <a:prstGeom prst="rect">
            <a:avLst/>
          </a:prstGeom>
        </p:spPr>
      </p:pic>
      <p:pic>
        <p:nvPicPr>
          <p:cNvPr id="55" name="Picture 54"/>
          <p:cNvPicPr>
            <a:picLocks noChangeAspect="1"/>
          </p:cNvPicPr>
          <p:nvPr/>
        </p:nvPicPr>
        <p:blipFill rotWithShape="1">
          <a:blip r:embed="rId9" cstate="print">
            <a:extLst>
              <a:ext uri="{28A0092B-C50C-407E-A947-70E740481C1C}">
                <a14:useLocalDpi xmlns:a14="http://schemas.microsoft.com/office/drawing/2010/main" val="0"/>
              </a:ext>
            </a:extLst>
          </a:blip>
          <a:srcRect b="18730"/>
          <a:stretch/>
        </p:blipFill>
        <p:spPr>
          <a:xfrm>
            <a:off x="5380519" y="4006548"/>
            <a:ext cx="332227" cy="270000"/>
          </a:xfrm>
          <a:prstGeom prst="rect">
            <a:avLst/>
          </a:prstGeom>
        </p:spPr>
      </p:pic>
      <p:pic>
        <p:nvPicPr>
          <p:cNvPr id="56" name="Picture 55"/>
          <p:cNvPicPr>
            <a:picLocks noChangeAspect="1"/>
          </p:cNvPicPr>
          <p:nvPr/>
        </p:nvPicPr>
        <p:blipFill rotWithShape="1">
          <a:blip r:embed="rId10" cstate="print">
            <a:extLst>
              <a:ext uri="{28A0092B-C50C-407E-A947-70E740481C1C}">
                <a14:useLocalDpi xmlns:a14="http://schemas.microsoft.com/office/drawing/2010/main" val="0"/>
              </a:ext>
            </a:extLst>
          </a:blip>
          <a:srcRect t="23043" r="24560" b="27058"/>
          <a:stretch/>
        </p:blipFill>
        <p:spPr>
          <a:xfrm>
            <a:off x="5397120" y="5474170"/>
            <a:ext cx="408208" cy="270000"/>
          </a:xfrm>
          <a:prstGeom prst="rect">
            <a:avLst/>
          </a:prstGeom>
        </p:spPr>
      </p:pic>
      <p:pic>
        <p:nvPicPr>
          <p:cNvPr id="57" name="Picture 56"/>
          <p:cNvPicPr>
            <a:picLocks noChangeAspect="1"/>
          </p:cNvPicPr>
          <p:nvPr/>
        </p:nvPicPr>
        <p:blipFill rotWithShape="1">
          <a:blip r:embed="rId11" cstate="print">
            <a:extLst>
              <a:ext uri="{28A0092B-C50C-407E-A947-70E740481C1C}">
                <a14:useLocalDpi xmlns:a14="http://schemas.microsoft.com/office/drawing/2010/main" val="0"/>
              </a:ext>
            </a:extLst>
          </a:blip>
          <a:srcRect t="10370" b="26772"/>
          <a:stretch/>
        </p:blipFill>
        <p:spPr>
          <a:xfrm>
            <a:off x="5400099" y="4961848"/>
            <a:ext cx="429546" cy="270000"/>
          </a:xfrm>
          <a:prstGeom prst="rect">
            <a:avLst/>
          </a:prstGeom>
        </p:spPr>
      </p:pic>
      <p:pic>
        <p:nvPicPr>
          <p:cNvPr id="58" name="Picture 57"/>
          <p:cNvPicPr>
            <a:picLocks noChangeAspect="1"/>
          </p:cNvPicPr>
          <p:nvPr/>
        </p:nvPicPr>
        <p:blipFill rotWithShape="1">
          <a:blip r:embed="rId12" cstate="print">
            <a:extLst>
              <a:ext uri="{28A0092B-C50C-407E-A947-70E740481C1C}">
                <a14:useLocalDpi xmlns:a14="http://schemas.microsoft.com/office/drawing/2010/main" val="0"/>
              </a:ext>
            </a:extLst>
          </a:blip>
          <a:srcRect t="4510" b="18628"/>
          <a:stretch/>
        </p:blipFill>
        <p:spPr>
          <a:xfrm>
            <a:off x="5425587" y="5930410"/>
            <a:ext cx="351275" cy="270000"/>
          </a:xfrm>
          <a:prstGeom prst="rect">
            <a:avLst/>
          </a:prstGeom>
        </p:spPr>
      </p:pic>
      <p:sp>
        <p:nvSpPr>
          <p:cNvPr id="59" name="Rectangle 58"/>
          <p:cNvSpPr/>
          <p:nvPr/>
        </p:nvSpPr>
        <p:spPr>
          <a:xfrm>
            <a:off x="5401669" y="6356721"/>
            <a:ext cx="2160000"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Text Analytics</a:t>
            </a:r>
          </a:p>
        </p:txBody>
      </p:sp>
      <p:sp>
        <p:nvSpPr>
          <p:cNvPr id="60" name="Isosceles Triangle 59"/>
          <p:cNvSpPr/>
          <p:nvPr/>
        </p:nvSpPr>
        <p:spPr>
          <a:xfrm rot="5400000">
            <a:off x="6690540" y="4829489"/>
            <a:ext cx="2648058" cy="180000"/>
          </a:xfrm>
          <a:prstGeom prst="triangle">
            <a:avLst/>
          </a:prstGeom>
          <a:solidFill>
            <a:srgbClr val="5B9BD5"/>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1" name="Rectangle 60"/>
          <p:cNvSpPr/>
          <p:nvPr/>
        </p:nvSpPr>
        <p:spPr>
          <a:xfrm>
            <a:off x="8496173" y="6358993"/>
            <a:ext cx="2160000"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Dashboards</a:t>
            </a:r>
          </a:p>
        </p:txBody>
      </p:sp>
      <p:pic>
        <p:nvPicPr>
          <p:cNvPr id="65" name="Picture 64"/>
          <p:cNvPicPr>
            <a:picLocks noChangeAspect="1"/>
          </p:cNvPicPr>
          <p:nvPr/>
        </p:nvPicPr>
        <p:blipFill>
          <a:blip r:embed="rId13"/>
          <a:stretch>
            <a:fillRect/>
          </a:stretch>
        </p:blipFill>
        <p:spPr>
          <a:xfrm>
            <a:off x="8623294" y="3796067"/>
            <a:ext cx="1967264" cy="960961"/>
          </a:xfrm>
          <a:prstGeom prst="rect">
            <a:avLst/>
          </a:prstGeom>
        </p:spPr>
      </p:pic>
      <p:sp>
        <p:nvSpPr>
          <p:cNvPr id="62" name="Rectangle 61">
            <a:extLst>
              <a:ext uri="{FF2B5EF4-FFF2-40B4-BE49-F238E27FC236}">
                <a16:creationId xmlns:a16="http://schemas.microsoft.com/office/drawing/2014/main" id="{C414A4A4-4478-4034-943A-DB8F7BBC8504}"/>
              </a:ext>
            </a:extLst>
          </p:cNvPr>
          <p:cNvSpPr/>
          <p:nvPr/>
        </p:nvSpPr>
        <p:spPr>
          <a:xfrm>
            <a:off x="7732055" y="444540"/>
            <a:ext cx="234385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rgbClr val="44546A"/>
                </a:solidFill>
                <a:latin typeface="Arial" panose="020B0604020202020204" pitchFamily="34" charset="0"/>
                <a:cs typeface="Arial" panose="020B0604020202020204" pitchFamily="34" charset="0"/>
              </a:rPr>
              <a:t>BI Tool : Web Tool</a:t>
            </a:r>
          </a:p>
        </p:txBody>
      </p:sp>
      <p:pic>
        <p:nvPicPr>
          <p:cNvPr id="64" name="Picture 14" descr="Image result for elasticsearch">
            <a:extLst>
              <a:ext uri="{FF2B5EF4-FFF2-40B4-BE49-F238E27FC236}">
                <a16:creationId xmlns:a16="http://schemas.microsoft.com/office/drawing/2014/main" id="{BD628D69-74FB-47CE-980B-BC5EC679C62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16999" y="557570"/>
            <a:ext cx="693583" cy="3609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mean stack logo">
            <a:extLst>
              <a:ext uri="{FF2B5EF4-FFF2-40B4-BE49-F238E27FC236}">
                <a16:creationId xmlns:a16="http://schemas.microsoft.com/office/drawing/2014/main" id="{E4C02EE3-D726-4E50-9829-72B9CB7D5820}"/>
              </a:ext>
            </a:extLst>
          </p:cNvPr>
          <p:cNvPicPr>
            <a:picLocks noChangeAspect="1" noChangeArrowheads="1"/>
          </p:cNvPicPr>
          <p:nvPr/>
        </p:nvPicPr>
        <p:blipFill>
          <a:blip r:embed="rId15">
            <a:clrChange>
              <a:clrFrom>
                <a:srgbClr val="ECECEC"/>
              </a:clrFrom>
              <a:clrTo>
                <a:srgbClr val="ECECEC">
                  <a:alpha val="0"/>
                </a:srgbClr>
              </a:clrTo>
            </a:clrChange>
            <a:extLst>
              <a:ext uri="{28A0092B-C50C-407E-A947-70E740481C1C}">
                <a14:useLocalDpi xmlns:a14="http://schemas.microsoft.com/office/drawing/2010/main" val="0"/>
              </a:ext>
            </a:extLst>
          </a:blip>
          <a:srcRect/>
          <a:stretch>
            <a:fillRect/>
          </a:stretch>
        </p:blipFill>
        <p:spPr bwMode="auto">
          <a:xfrm>
            <a:off x="10125700" y="548399"/>
            <a:ext cx="691299" cy="411487"/>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a:extLst>
              <a:ext uri="{FF2B5EF4-FFF2-40B4-BE49-F238E27FC236}">
                <a16:creationId xmlns:a16="http://schemas.microsoft.com/office/drawing/2014/main" id="{E6AA70AB-66DA-41FD-A8BF-A36E26DED5AD}"/>
              </a:ext>
            </a:extLst>
          </p:cNvPr>
          <p:cNvGrpSpPr/>
          <p:nvPr/>
        </p:nvGrpSpPr>
        <p:grpSpPr>
          <a:xfrm>
            <a:off x="8624333" y="4968170"/>
            <a:ext cx="1911979" cy="1035222"/>
            <a:chOff x="0" y="865935"/>
            <a:chExt cx="12192000" cy="5992065"/>
          </a:xfrm>
        </p:grpSpPr>
        <p:pic>
          <p:nvPicPr>
            <p:cNvPr id="68" name="Picture 67">
              <a:extLst>
                <a:ext uri="{FF2B5EF4-FFF2-40B4-BE49-F238E27FC236}">
                  <a16:creationId xmlns:a16="http://schemas.microsoft.com/office/drawing/2014/main" id="{8155F0AD-BAA6-4F40-9869-A8B12F69414F}"/>
                </a:ext>
              </a:extLst>
            </p:cNvPr>
            <p:cNvPicPr>
              <a:picLocks noChangeAspect="1"/>
            </p:cNvPicPr>
            <p:nvPr/>
          </p:nvPicPr>
          <p:blipFill>
            <a:blip r:embed="rId16"/>
            <a:stretch>
              <a:fillRect/>
            </a:stretch>
          </p:blipFill>
          <p:spPr>
            <a:xfrm>
              <a:off x="0" y="865935"/>
              <a:ext cx="12192000" cy="5992065"/>
            </a:xfrm>
            <a:prstGeom prst="rect">
              <a:avLst/>
            </a:prstGeom>
          </p:spPr>
        </p:pic>
        <p:sp>
          <p:nvSpPr>
            <p:cNvPr id="69" name="Rectangle 68">
              <a:extLst>
                <a:ext uri="{FF2B5EF4-FFF2-40B4-BE49-F238E27FC236}">
                  <a16:creationId xmlns:a16="http://schemas.microsoft.com/office/drawing/2014/main" id="{1997B218-3870-49EE-9B29-5F54E58F0260}"/>
                </a:ext>
              </a:extLst>
            </p:cNvPr>
            <p:cNvSpPr/>
            <p:nvPr/>
          </p:nvSpPr>
          <p:spPr>
            <a:xfrm>
              <a:off x="0" y="5663821"/>
              <a:ext cx="1037230" cy="28660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1264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1" name="Rectangle 20"/>
          <p:cNvSpPr/>
          <p:nvPr/>
        </p:nvSpPr>
        <p:spPr>
          <a:xfrm>
            <a:off x="0" y="905642"/>
            <a:ext cx="12192003" cy="2352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Social Insights Platform for Fashion Trends Spotting</a:t>
            </a:r>
          </a:p>
        </p:txBody>
      </p:sp>
      <p:sp>
        <p:nvSpPr>
          <p:cNvPr id="4" name="Rectangle 3">
            <a:extLst>
              <a:ext uri="{FF2B5EF4-FFF2-40B4-BE49-F238E27FC236}">
                <a16:creationId xmlns:a16="http://schemas.microsoft.com/office/drawing/2014/main" id="{8BFC7A89-2FD2-4CBD-9177-3E04391D768E}"/>
              </a:ext>
            </a:extLst>
          </p:cNvPr>
          <p:cNvSpPr/>
          <p:nvPr/>
        </p:nvSpPr>
        <p:spPr>
          <a:xfrm>
            <a:off x="124214"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5" name="Rectangle 4">
            <a:extLst>
              <a:ext uri="{FF2B5EF4-FFF2-40B4-BE49-F238E27FC236}">
                <a16:creationId xmlns:a16="http://schemas.microsoft.com/office/drawing/2014/main" id="{97479664-823A-461D-85A5-1529611A3B1A}"/>
              </a:ext>
            </a:extLst>
          </p:cNvPr>
          <p:cNvSpPr/>
          <p:nvPr/>
        </p:nvSpPr>
        <p:spPr>
          <a:xfrm>
            <a:off x="124213" y="1339748"/>
            <a:ext cx="3818667" cy="1800512"/>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6" name="Rectangle 5">
            <a:extLst>
              <a:ext uri="{FF2B5EF4-FFF2-40B4-BE49-F238E27FC236}">
                <a16:creationId xmlns:a16="http://schemas.microsoft.com/office/drawing/2014/main" id="{721DAFDB-813D-4CCF-BBE9-5126EF4DAD14}"/>
              </a:ext>
            </a:extLst>
          </p:cNvPr>
          <p:cNvSpPr/>
          <p:nvPr/>
        </p:nvSpPr>
        <p:spPr>
          <a:xfrm>
            <a:off x="167129" y="1635085"/>
            <a:ext cx="3775752"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Loyal consumers of the client’s cosmetics line was aging and the impression of the brand had been in steady decline among younger women for the past few years</a:t>
            </a:r>
          </a:p>
        </p:txBody>
      </p:sp>
      <p:sp>
        <p:nvSpPr>
          <p:cNvPr id="7" name="Rectangle 6">
            <a:extLst>
              <a:ext uri="{FF2B5EF4-FFF2-40B4-BE49-F238E27FC236}">
                <a16:creationId xmlns:a16="http://schemas.microsoft.com/office/drawing/2014/main" id="{F5E4051F-42E4-4629-8C8E-0DBED137AE23}"/>
              </a:ext>
            </a:extLst>
          </p:cNvPr>
          <p:cNvSpPr/>
          <p:nvPr/>
        </p:nvSpPr>
        <p:spPr>
          <a:xfrm>
            <a:off x="120389"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“Before” State</a:t>
            </a:r>
          </a:p>
        </p:txBody>
      </p:sp>
      <p:sp>
        <p:nvSpPr>
          <p:cNvPr id="8" name="Rectangle 7">
            <a:extLst>
              <a:ext uri="{FF2B5EF4-FFF2-40B4-BE49-F238E27FC236}">
                <a16:creationId xmlns:a16="http://schemas.microsoft.com/office/drawing/2014/main" id="{02CA7B3D-8A8B-4285-AB1E-9253C7B49744}"/>
              </a:ext>
            </a:extLst>
          </p:cNvPr>
          <p:cNvSpPr/>
          <p:nvPr/>
        </p:nvSpPr>
        <p:spPr>
          <a:xfrm>
            <a:off x="8165256" y="1340980"/>
            <a:ext cx="3822738" cy="1857445"/>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9" name="Rectangle 8">
            <a:extLst>
              <a:ext uri="{FF2B5EF4-FFF2-40B4-BE49-F238E27FC236}">
                <a16:creationId xmlns:a16="http://schemas.microsoft.com/office/drawing/2014/main" id="{D7B81510-2D55-4F5B-80CA-65AABF25A119}"/>
              </a:ext>
            </a:extLst>
          </p:cNvPr>
          <p:cNvSpPr/>
          <p:nvPr/>
        </p:nvSpPr>
        <p:spPr>
          <a:xfrm>
            <a:off x="113087" y="811202"/>
            <a:ext cx="1207891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Problem: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Understanding the make-up and personal care needs of the women in the 18-34 </a:t>
            </a:r>
            <a:r>
              <a:rPr lang="en-US" sz="1400" kern="0" dirty="0">
                <a:solidFill>
                  <a:srgbClr val="44546A"/>
                </a:solidFill>
                <a:latin typeface="Arial" panose="020B0604020202020204" pitchFamily="34" charset="0"/>
                <a:ea typeface="Segoe UI" panose="020B0502040204020203" pitchFamily="34" charset="0"/>
                <a:cs typeface="Arial" panose="020B0604020202020204" pitchFamily="34" charset="0"/>
              </a:rPr>
              <a:t>age range is critical in the cosmetics industry</a:t>
            </a:r>
            <a:endParaRPr kumimoji="0" lang="en-US" sz="1400" b="0"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D792F91D-066C-427F-92F7-4AC89C81E72C}"/>
              </a:ext>
            </a:extLst>
          </p:cNvPr>
          <p:cNvSpPr/>
          <p:nvPr/>
        </p:nvSpPr>
        <p:spPr>
          <a:xfrm>
            <a:off x="4119161"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1" name="Rectangle 10">
            <a:extLst>
              <a:ext uri="{FF2B5EF4-FFF2-40B4-BE49-F238E27FC236}">
                <a16:creationId xmlns:a16="http://schemas.microsoft.com/office/drawing/2014/main" id="{133F7A02-CECF-4FA1-B630-03F1A40E9206}"/>
              </a:ext>
            </a:extLst>
          </p:cNvPr>
          <p:cNvSpPr/>
          <p:nvPr/>
        </p:nvSpPr>
        <p:spPr>
          <a:xfrm>
            <a:off x="4159953" y="1339384"/>
            <a:ext cx="3818667" cy="185945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4" name="Rectangle 13">
            <a:extLst>
              <a:ext uri="{FF2B5EF4-FFF2-40B4-BE49-F238E27FC236}">
                <a16:creationId xmlns:a16="http://schemas.microsoft.com/office/drawing/2014/main" id="{32AE916C-E6F9-4132-AB29-9FCE00FB4B29}"/>
              </a:ext>
            </a:extLst>
          </p:cNvPr>
          <p:cNvSpPr/>
          <p:nvPr/>
        </p:nvSpPr>
        <p:spPr>
          <a:xfrm>
            <a:off x="4241348" y="1339383"/>
            <a:ext cx="2534636" cy="307777"/>
          </a:xfrm>
          <a:prstGeom prst="rect">
            <a:avLst/>
          </a:prstGeom>
        </p:spPr>
        <p:txBody>
          <a:bodyPr wrap="square">
            <a:spAutoFit/>
          </a:bodyPr>
          <a:lstStyle/>
          <a:p>
            <a:pPr lvl="0">
              <a:defRPr/>
            </a:pPr>
            <a:r>
              <a:rPr lang="en-US" sz="1400" b="1" kern="0" dirty="0">
                <a:solidFill>
                  <a:srgbClr val="44546A"/>
                </a:solidFill>
                <a:latin typeface="Arial" panose="020B0604020202020204" pitchFamily="34" charset="0"/>
                <a:ea typeface="Segoe UI" panose="020B0502040204020203" pitchFamily="34" charset="0"/>
                <a:cs typeface="Arial" panose="020B0604020202020204" pitchFamily="34" charset="0"/>
              </a:rPr>
              <a:t>LatentView Solution</a:t>
            </a:r>
          </a:p>
        </p:txBody>
      </p:sp>
      <p:sp>
        <p:nvSpPr>
          <p:cNvPr id="15" name="Rectangle 14">
            <a:extLst>
              <a:ext uri="{FF2B5EF4-FFF2-40B4-BE49-F238E27FC236}">
                <a16:creationId xmlns:a16="http://schemas.microsoft.com/office/drawing/2014/main" id="{FC048599-D9BB-4667-8B24-1395E6C8387D}"/>
              </a:ext>
            </a:extLst>
          </p:cNvPr>
          <p:cNvSpPr/>
          <p:nvPr/>
        </p:nvSpPr>
        <p:spPr>
          <a:xfrm>
            <a:off x="120389" y="460393"/>
            <a:ext cx="4215201"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Leading US Cosmetics Company</a:t>
            </a:r>
          </a:p>
        </p:txBody>
      </p:sp>
      <p:sp>
        <p:nvSpPr>
          <p:cNvPr id="16" name="Rectangle 15">
            <a:extLst>
              <a:ext uri="{FF2B5EF4-FFF2-40B4-BE49-F238E27FC236}">
                <a16:creationId xmlns:a16="http://schemas.microsoft.com/office/drawing/2014/main" id="{94278F29-C1E9-4520-97CF-D680CD54EB40}"/>
              </a:ext>
            </a:extLst>
          </p:cNvPr>
          <p:cNvSpPr/>
          <p:nvPr/>
        </p:nvSpPr>
        <p:spPr>
          <a:xfrm>
            <a:off x="4241348" y="1578687"/>
            <a:ext cx="3850934" cy="1619739"/>
          </a:xfrm>
          <a:prstGeom prst="rect">
            <a:avLst/>
          </a:prstGeom>
        </p:spPr>
        <p:txBody>
          <a:bodyPr wrap="square">
            <a:spAutoFit/>
          </a:bodyPr>
          <a:lstStyle/>
          <a:p>
            <a:pPr>
              <a:lnSpc>
                <a:spcPct val="120000"/>
              </a:lnSpc>
            </a:pPr>
            <a:r>
              <a:rPr lang="en-US" sz="1400" noProof="1">
                <a:solidFill>
                  <a:prstClr val="black"/>
                </a:solidFill>
                <a:latin typeface="Arial" panose="020B0604020202020204" pitchFamily="34" charset="0"/>
                <a:ea typeface="Segoe UI" panose="020B0502040204020203" pitchFamily="34" charset="0"/>
                <a:cs typeface="Arial" panose="020B0604020202020204" pitchFamily="34" charset="0"/>
              </a:rPr>
              <a:t>Building a social insights platform to mine the rich data of the target demographic available in social media to spot trends, rate influencers, identify upcoming competitors, refine campaign messaging and understand drivers of purchase</a:t>
            </a:r>
          </a:p>
        </p:txBody>
      </p:sp>
      <p:pic>
        <p:nvPicPr>
          <p:cNvPr id="17" name="Picture 16">
            <a:extLst>
              <a:ext uri="{FF2B5EF4-FFF2-40B4-BE49-F238E27FC236}">
                <a16:creationId xmlns:a16="http://schemas.microsoft.com/office/drawing/2014/main" id="{FC15804F-1F83-4E97-A433-46BF8570FA74}"/>
              </a:ext>
            </a:extLst>
          </p:cNvPr>
          <p:cNvPicPr>
            <a:picLocks noChangeAspect="1"/>
          </p:cNvPicPr>
          <p:nvPr/>
        </p:nvPicPr>
        <p:blipFill>
          <a:blip r:embed="rId3"/>
          <a:stretch>
            <a:fillRect/>
          </a:stretch>
        </p:blipFill>
        <p:spPr>
          <a:xfrm>
            <a:off x="6376270" y="3387339"/>
            <a:ext cx="5517266" cy="2973703"/>
          </a:xfrm>
          <a:prstGeom prst="rect">
            <a:avLst/>
          </a:prstGeom>
        </p:spPr>
      </p:pic>
      <p:pic>
        <p:nvPicPr>
          <p:cNvPr id="18" name="Picture 17">
            <a:extLst>
              <a:ext uri="{FF2B5EF4-FFF2-40B4-BE49-F238E27FC236}">
                <a16:creationId xmlns:a16="http://schemas.microsoft.com/office/drawing/2014/main" id="{435B48E9-CBA3-4B65-839A-F32217687ABB}"/>
              </a:ext>
            </a:extLst>
          </p:cNvPr>
          <p:cNvPicPr>
            <a:picLocks noChangeAspect="1"/>
          </p:cNvPicPr>
          <p:nvPr/>
        </p:nvPicPr>
        <p:blipFill>
          <a:blip r:embed="rId4"/>
          <a:stretch>
            <a:fillRect/>
          </a:stretch>
        </p:blipFill>
        <p:spPr>
          <a:xfrm>
            <a:off x="256517" y="3384528"/>
            <a:ext cx="5839483" cy="2973704"/>
          </a:xfrm>
          <a:prstGeom prst="rect">
            <a:avLst/>
          </a:prstGeom>
        </p:spPr>
      </p:pic>
      <p:sp>
        <p:nvSpPr>
          <p:cNvPr id="19" name="Rectangle 18">
            <a:extLst>
              <a:ext uri="{FF2B5EF4-FFF2-40B4-BE49-F238E27FC236}">
                <a16:creationId xmlns:a16="http://schemas.microsoft.com/office/drawing/2014/main" id="{F5E4051F-42E4-4629-8C8E-0DBED137AE23}"/>
              </a:ext>
            </a:extLst>
          </p:cNvPr>
          <p:cNvSpPr/>
          <p:nvPr/>
        </p:nvSpPr>
        <p:spPr>
          <a:xfrm>
            <a:off x="8220492"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“After” State</a:t>
            </a:r>
          </a:p>
        </p:txBody>
      </p:sp>
      <p:sp>
        <p:nvSpPr>
          <p:cNvPr id="20" name="Rectangle 19">
            <a:extLst>
              <a:ext uri="{FF2B5EF4-FFF2-40B4-BE49-F238E27FC236}">
                <a16:creationId xmlns:a16="http://schemas.microsoft.com/office/drawing/2014/main" id="{721DAFDB-813D-4CCF-BBE9-5126EF4DAD14}"/>
              </a:ext>
            </a:extLst>
          </p:cNvPr>
          <p:cNvSpPr/>
          <p:nvPr/>
        </p:nvSpPr>
        <p:spPr>
          <a:xfrm>
            <a:off x="8227543" y="1612293"/>
            <a:ext cx="3775752"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Ability to score trends that could become mainstream ahead of time helped the company to improve their product launch success rate by 5% in the first 6 months</a:t>
            </a:r>
          </a:p>
        </p:txBody>
      </p:sp>
      <p:sp>
        <p:nvSpPr>
          <p:cNvPr id="22" name="Rectangle 21">
            <a:extLst>
              <a:ext uri="{FF2B5EF4-FFF2-40B4-BE49-F238E27FC236}">
                <a16:creationId xmlns:a16="http://schemas.microsoft.com/office/drawing/2014/main" id="{80AE4ADA-6052-4904-8643-04B510BBC97E}"/>
              </a:ext>
            </a:extLst>
          </p:cNvPr>
          <p:cNvSpPr/>
          <p:nvPr/>
        </p:nvSpPr>
        <p:spPr>
          <a:xfrm>
            <a:off x="7732055" y="444540"/>
            <a:ext cx="234385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rgbClr val="44546A"/>
                </a:solidFill>
                <a:latin typeface="Arial" panose="020B0604020202020204" pitchFamily="34" charset="0"/>
                <a:cs typeface="Arial" panose="020B0604020202020204" pitchFamily="34" charset="0"/>
              </a:rPr>
              <a:t>BI Tool : Web Tool</a:t>
            </a:r>
          </a:p>
        </p:txBody>
      </p:sp>
      <p:pic>
        <p:nvPicPr>
          <p:cNvPr id="23" name="Picture 2" descr="Image result for mean stack logo">
            <a:extLst>
              <a:ext uri="{FF2B5EF4-FFF2-40B4-BE49-F238E27FC236}">
                <a16:creationId xmlns:a16="http://schemas.microsoft.com/office/drawing/2014/main" id="{91947836-A2A4-4F7B-8A31-3BF10570323F}"/>
              </a:ext>
            </a:extLst>
          </p:cNvPr>
          <p:cNvPicPr>
            <a:picLocks noChangeAspect="1" noChangeArrowheads="1"/>
          </p:cNvPicPr>
          <p:nvPr/>
        </p:nvPicPr>
        <p:blipFill>
          <a:blip r:embed="rId5">
            <a:clrChange>
              <a:clrFrom>
                <a:srgbClr val="ECECEC"/>
              </a:clrFrom>
              <a:clrTo>
                <a:srgbClr val="ECECEC">
                  <a:alpha val="0"/>
                </a:srgbClr>
              </a:clrTo>
            </a:clrChange>
            <a:extLst>
              <a:ext uri="{28A0092B-C50C-407E-A947-70E740481C1C}">
                <a14:useLocalDpi xmlns:a14="http://schemas.microsoft.com/office/drawing/2010/main" val="0"/>
              </a:ext>
            </a:extLst>
          </a:blip>
          <a:srcRect/>
          <a:stretch>
            <a:fillRect/>
          </a:stretch>
        </p:blipFill>
        <p:spPr bwMode="auto">
          <a:xfrm>
            <a:off x="10125700" y="548399"/>
            <a:ext cx="691299" cy="4114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Image result for elasticsearch">
            <a:extLst>
              <a:ext uri="{FF2B5EF4-FFF2-40B4-BE49-F238E27FC236}">
                <a16:creationId xmlns:a16="http://schemas.microsoft.com/office/drawing/2014/main" id="{4FBA878F-F69F-4ACA-AB57-F6E490460B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16999" y="557570"/>
            <a:ext cx="693583" cy="36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758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p:txBody>
          <a:bodyPr/>
          <a:lstStyle/>
          <a:p>
            <a:r>
              <a:rPr lang="en-US" dirty="0"/>
              <a:t>Appendix</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76791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77E1-FC85-4FF8-B237-C2E060768FD5}"/>
              </a:ext>
            </a:extLst>
          </p:cNvPr>
          <p:cNvSpPr>
            <a:spLocks noGrp="1"/>
          </p:cNvSpPr>
          <p:nvPr>
            <p:ph type="title"/>
          </p:nvPr>
        </p:nvSpPr>
        <p:spPr/>
        <p:txBody>
          <a:bodyPr/>
          <a:lstStyle/>
          <a:p>
            <a:r>
              <a:rPr lang="en-US" dirty="0"/>
              <a:t>LatentView- Data Engineering Capabilities</a:t>
            </a:r>
          </a:p>
        </p:txBody>
      </p:sp>
      <p:grpSp>
        <p:nvGrpSpPr>
          <p:cNvPr id="50" name="Group 49">
            <a:extLst>
              <a:ext uri="{FF2B5EF4-FFF2-40B4-BE49-F238E27FC236}">
                <a16:creationId xmlns:a16="http://schemas.microsoft.com/office/drawing/2014/main" id="{00BB97A4-DD24-3442-94D9-0BFE4DF548D3}"/>
              </a:ext>
            </a:extLst>
          </p:cNvPr>
          <p:cNvGrpSpPr/>
          <p:nvPr/>
        </p:nvGrpSpPr>
        <p:grpSpPr>
          <a:xfrm>
            <a:off x="3803234" y="1084674"/>
            <a:ext cx="4051976" cy="4054953"/>
            <a:chOff x="4284730" y="1008474"/>
            <a:chExt cx="4051976" cy="4054953"/>
          </a:xfrm>
        </p:grpSpPr>
        <p:sp>
          <p:nvSpPr>
            <p:cNvPr id="51" name="Freeform 50">
              <a:extLst>
                <a:ext uri="{FF2B5EF4-FFF2-40B4-BE49-F238E27FC236}">
                  <a16:creationId xmlns:a16="http://schemas.microsoft.com/office/drawing/2014/main" id="{5BAE8539-50F1-9D48-96F3-E39ABFEE0DDD}"/>
                </a:ext>
              </a:extLst>
            </p:cNvPr>
            <p:cNvSpPr/>
            <p:nvPr/>
          </p:nvSpPr>
          <p:spPr>
            <a:xfrm rot="18188781">
              <a:off x="4557917" y="1118012"/>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0098C7">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2" name="Freeform 51">
              <a:extLst>
                <a:ext uri="{FF2B5EF4-FFF2-40B4-BE49-F238E27FC236}">
                  <a16:creationId xmlns:a16="http://schemas.microsoft.com/office/drawing/2014/main" id="{2A321846-428F-AD45-A37B-C6783C10E6BE}"/>
                </a:ext>
              </a:extLst>
            </p:cNvPr>
            <p:cNvSpPr/>
            <p:nvPr/>
          </p:nvSpPr>
          <p:spPr>
            <a:xfrm rot="1988781">
              <a:off x="6079281" y="1392553"/>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112248"/>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3" name="Freeform 52">
              <a:extLst>
                <a:ext uri="{FF2B5EF4-FFF2-40B4-BE49-F238E27FC236}">
                  <a16:creationId xmlns:a16="http://schemas.microsoft.com/office/drawing/2014/main" id="{289D9E47-F5CC-CA47-ADA7-2335F4350AC4}"/>
                </a:ext>
              </a:extLst>
            </p:cNvPr>
            <p:cNvSpPr/>
            <p:nvPr/>
          </p:nvSpPr>
          <p:spPr>
            <a:xfrm rot="7388781">
              <a:off x="5807090" y="2915540"/>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1957A3"/>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4" name="Freeform 53">
              <a:extLst>
                <a:ext uri="{FF2B5EF4-FFF2-40B4-BE49-F238E27FC236}">
                  <a16:creationId xmlns:a16="http://schemas.microsoft.com/office/drawing/2014/main" id="{E24EDFEE-D7A0-7D45-A7DB-B2A9AADB26AE}"/>
                </a:ext>
              </a:extLst>
            </p:cNvPr>
            <p:cNvSpPr/>
            <p:nvPr/>
          </p:nvSpPr>
          <p:spPr>
            <a:xfrm rot="12788781">
              <a:off x="4284730" y="2644136"/>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94B5D7"/>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5" name="Freeform 826">
              <a:extLst>
                <a:ext uri="{FF2B5EF4-FFF2-40B4-BE49-F238E27FC236}">
                  <a16:creationId xmlns:a16="http://schemas.microsoft.com/office/drawing/2014/main" id="{F945CBF9-0DD4-154E-B4CF-C0FCA6B844B3}"/>
                </a:ext>
              </a:extLst>
            </p:cNvPr>
            <p:cNvSpPr>
              <a:spLocks noEditPoints="1"/>
            </p:cNvSpPr>
            <p:nvPr/>
          </p:nvSpPr>
          <p:spPr bwMode="auto">
            <a:xfrm>
              <a:off x="6858000" y="2060564"/>
              <a:ext cx="648926" cy="682636"/>
            </a:xfrm>
            <a:custGeom>
              <a:avLst/>
              <a:gdLst/>
              <a:ahLst/>
              <a:cxnLst>
                <a:cxn ang="0">
                  <a:pos x="55" y="98"/>
                </a:cxn>
                <a:cxn ang="0">
                  <a:pos x="29" y="115"/>
                </a:cxn>
                <a:cxn ang="0">
                  <a:pos x="35" y="89"/>
                </a:cxn>
                <a:cxn ang="0">
                  <a:pos x="21" y="84"/>
                </a:cxn>
                <a:cxn ang="0">
                  <a:pos x="0" y="45"/>
                </a:cxn>
                <a:cxn ang="0">
                  <a:pos x="45" y="0"/>
                </a:cxn>
                <a:cxn ang="0">
                  <a:pos x="89" y="36"/>
                </a:cxn>
                <a:cxn ang="0">
                  <a:pos x="97" y="140"/>
                </a:cxn>
                <a:cxn ang="0">
                  <a:pos x="90" y="170"/>
                </a:cxn>
                <a:cxn ang="0">
                  <a:pos x="143" y="132"/>
                </a:cxn>
                <a:cxn ang="0">
                  <a:pos x="162" y="87"/>
                </a:cxn>
                <a:cxn ang="0">
                  <a:pos x="109" y="34"/>
                </a:cxn>
                <a:cxn ang="0">
                  <a:pos x="55" y="87"/>
                </a:cxn>
                <a:cxn ang="0">
                  <a:pos x="80" y="133"/>
                </a:cxn>
              </a:cxnLst>
              <a:rect l="0" t="0" r="r" b="b"/>
              <a:pathLst>
                <a:path w="162" h="170">
                  <a:moveTo>
                    <a:pt x="55" y="98"/>
                  </a:moveTo>
                  <a:cubicBezTo>
                    <a:pt x="43" y="107"/>
                    <a:pt x="29" y="115"/>
                    <a:pt x="29" y="115"/>
                  </a:cubicBezTo>
                  <a:cubicBezTo>
                    <a:pt x="35" y="89"/>
                    <a:pt x="35" y="89"/>
                    <a:pt x="35" y="89"/>
                  </a:cubicBezTo>
                  <a:moveTo>
                    <a:pt x="21" y="84"/>
                  </a:moveTo>
                  <a:cubicBezTo>
                    <a:pt x="9" y="76"/>
                    <a:pt x="0" y="61"/>
                    <a:pt x="0" y="45"/>
                  </a:cubicBezTo>
                  <a:cubicBezTo>
                    <a:pt x="0" y="20"/>
                    <a:pt x="20" y="0"/>
                    <a:pt x="45" y="0"/>
                  </a:cubicBezTo>
                  <a:cubicBezTo>
                    <a:pt x="67" y="0"/>
                    <a:pt x="85" y="16"/>
                    <a:pt x="89" y="36"/>
                  </a:cubicBezTo>
                  <a:moveTo>
                    <a:pt x="97" y="140"/>
                  </a:moveTo>
                  <a:cubicBezTo>
                    <a:pt x="90" y="170"/>
                    <a:pt x="90" y="170"/>
                    <a:pt x="90" y="170"/>
                  </a:cubicBezTo>
                  <a:cubicBezTo>
                    <a:pt x="90" y="170"/>
                    <a:pt x="131" y="144"/>
                    <a:pt x="143" y="132"/>
                  </a:cubicBezTo>
                  <a:cubicBezTo>
                    <a:pt x="152" y="123"/>
                    <a:pt x="162" y="111"/>
                    <a:pt x="162" y="87"/>
                  </a:cubicBezTo>
                  <a:cubicBezTo>
                    <a:pt x="162" y="58"/>
                    <a:pt x="138" y="34"/>
                    <a:pt x="109" y="34"/>
                  </a:cubicBezTo>
                  <a:cubicBezTo>
                    <a:pt x="79" y="34"/>
                    <a:pt x="55" y="58"/>
                    <a:pt x="55" y="87"/>
                  </a:cubicBezTo>
                  <a:cubicBezTo>
                    <a:pt x="55" y="106"/>
                    <a:pt x="65" y="123"/>
                    <a:pt x="80" y="133"/>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56" name="Groupe 663">
              <a:extLst>
                <a:ext uri="{FF2B5EF4-FFF2-40B4-BE49-F238E27FC236}">
                  <a16:creationId xmlns:a16="http://schemas.microsoft.com/office/drawing/2014/main" id="{FB3BF9F2-2BB6-C84D-8DE6-D8DD05B565ED}"/>
                </a:ext>
              </a:extLst>
            </p:cNvPr>
            <p:cNvGrpSpPr/>
            <p:nvPr/>
          </p:nvGrpSpPr>
          <p:grpSpPr>
            <a:xfrm>
              <a:off x="5305444" y="1730290"/>
              <a:ext cx="777856" cy="606510"/>
              <a:chOff x="4452938" y="2754312"/>
              <a:chExt cx="454026" cy="354013"/>
            </a:xfrm>
          </p:grpSpPr>
          <p:sp>
            <p:nvSpPr>
              <p:cNvPr id="72" name="Oval 591">
                <a:extLst>
                  <a:ext uri="{FF2B5EF4-FFF2-40B4-BE49-F238E27FC236}">
                    <a16:creationId xmlns:a16="http://schemas.microsoft.com/office/drawing/2014/main" id="{41525CA5-C80A-134B-8BCD-D00E1D6D6045}"/>
                  </a:ext>
                </a:extLst>
              </p:cNvPr>
              <p:cNvSpPr>
                <a:spLocks noChangeArrowheads="1"/>
              </p:cNvSpPr>
              <p:nvPr/>
            </p:nvSpPr>
            <p:spPr bwMode="auto">
              <a:xfrm>
                <a:off x="4735513" y="2754312"/>
                <a:ext cx="133350" cy="1365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Oval 592">
                <a:extLst>
                  <a:ext uri="{FF2B5EF4-FFF2-40B4-BE49-F238E27FC236}">
                    <a16:creationId xmlns:a16="http://schemas.microsoft.com/office/drawing/2014/main" id="{882967B9-6AF6-D245-A0EC-9B81950EE9C3}"/>
                  </a:ext>
                </a:extLst>
              </p:cNvPr>
              <p:cNvSpPr>
                <a:spLocks noChangeArrowheads="1"/>
              </p:cNvSpPr>
              <p:nvPr/>
            </p:nvSpPr>
            <p:spPr bwMode="auto">
              <a:xfrm>
                <a:off x="4783138" y="2773362"/>
                <a:ext cx="39688" cy="476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4" name="Freeform 593">
                <a:extLst>
                  <a:ext uri="{FF2B5EF4-FFF2-40B4-BE49-F238E27FC236}">
                    <a16:creationId xmlns:a16="http://schemas.microsoft.com/office/drawing/2014/main" id="{B1037E27-DB2C-A84B-9F15-CE3E91DE5D56}"/>
                  </a:ext>
                </a:extLst>
              </p:cNvPr>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5" name="Oval 594">
                <a:extLst>
                  <a:ext uri="{FF2B5EF4-FFF2-40B4-BE49-F238E27FC236}">
                    <a16:creationId xmlns:a16="http://schemas.microsoft.com/office/drawing/2014/main" id="{E7D718AA-8F04-E54A-B8F7-0B9CFA30F371}"/>
                  </a:ext>
                </a:extLst>
              </p:cNvPr>
              <p:cNvSpPr>
                <a:spLocks noChangeArrowheads="1"/>
              </p:cNvSpPr>
              <p:nvPr/>
            </p:nvSpPr>
            <p:spPr bwMode="auto">
              <a:xfrm>
                <a:off x="4737101" y="2940050"/>
                <a:ext cx="169863" cy="1682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6" name="Oval 595">
                <a:extLst>
                  <a:ext uri="{FF2B5EF4-FFF2-40B4-BE49-F238E27FC236}">
                    <a16:creationId xmlns:a16="http://schemas.microsoft.com/office/drawing/2014/main" id="{143536F7-09CB-3845-AE0A-B816A965DCAD}"/>
                  </a:ext>
                </a:extLst>
              </p:cNvPr>
              <p:cNvSpPr>
                <a:spLocks noChangeArrowheads="1"/>
              </p:cNvSpPr>
              <p:nvPr/>
            </p:nvSpPr>
            <p:spPr bwMode="auto">
              <a:xfrm>
                <a:off x="4795838" y="2965450"/>
                <a:ext cx="50800" cy="57150"/>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7" name="Freeform 596">
                <a:extLst>
                  <a:ext uri="{FF2B5EF4-FFF2-40B4-BE49-F238E27FC236}">
                    <a16:creationId xmlns:a16="http://schemas.microsoft.com/office/drawing/2014/main" id="{5DF087A3-82EC-4D48-81D3-EC2A48E6EF7B}"/>
                  </a:ext>
                </a:extLst>
              </p:cNvPr>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8" name="Oval 597">
                <a:extLst>
                  <a:ext uri="{FF2B5EF4-FFF2-40B4-BE49-F238E27FC236}">
                    <a16:creationId xmlns:a16="http://schemas.microsoft.com/office/drawing/2014/main" id="{E5E9DBB1-C896-6B43-831E-310B189E90FF}"/>
                  </a:ext>
                </a:extLst>
              </p:cNvPr>
              <p:cNvSpPr>
                <a:spLocks noChangeArrowheads="1"/>
              </p:cNvSpPr>
              <p:nvPr/>
            </p:nvSpPr>
            <p:spPr bwMode="auto">
              <a:xfrm>
                <a:off x="4452938" y="2828925"/>
                <a:ext cx="190500" cy="188913"/>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9" name="Oval 598">
                <a:extLst>
                  <a:ext uri="{FF2B5EF4-FFF2-40B4-BE49-F238E27FC236}">
                    <a16:creationId xmlns:a16="http://schemas.microsoft.com/office/drawing/2014/main" id="{660705D8-08ED-0A46-91D0-23CB490487A7}"/>
                  </a:ext>
                </a:extLst>
              </p:cNvPr>
              <p:cNvSpPr>
                <a:spLocks noChangeArrowheads="1"/>
              </p:cNvSpPr>
              <p:nvPr/>
            </p:nvSpPr>
            <p:spPr bwMode="auto">
              <a:xfrm>
                <a:off x="4519613" y="2855912"/>
                <a:ext cx="58738" cy="666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0" name="Freeform 599">
                <a:extLst>
                  <a:ext uri="{FF2B5EF4-FFF2-40B4-BE49-F238E27FC236}">
                    <a16:creationId xmlns:a16="http://schemas.microsoft.com/office/drawing/2014/main" id="{EC0F99CD-5DCA-6941-A25A-7347F61B3E48}"/>
                  </a:ext>
                </a:extLst>
              </p:cNvPr>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1" name="Line 600">
                <a:extLst>
                  <a:ext uri="{FF2B5EF4-FFF2-40B4-BE49-F238E27FC236}">
                    <a16:creationId xmlns:a16="http://schemas.microsoft.com/office/drawing/2014/main" id="{25C9E789-C79D-4A41-BF22-9059B48713C7}"/>
                  </a:ext>
                </a:extLst>
              </p:cNvPr>
              <p:cNvSpPr>
                <a:spLocks noChangeShapeType="1"/>
              </p:cNvSpPr>
              <p:nvPr/>
            </p:nvSpPr>
            <p:spPr bwMode="auto">
              <a:xfrm flipH="1" flipV="1">
                <a:off x="4638676" y="2962275"/>
                <a:ext cx="95250" cy="39688"/>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2" name="Line 601">
                <a:extLst>
                  <a:ext uri="{FF2B5EF4-FFF2-40B4-BE49-F238E27FC236}">
                    <a16:creationId xmlns:a16="http://schemas.microsoft.com/office/drawing/2014/main" id="{57218B82-A643-2F45-B383-B495DDEB8AE1}"/>
                  </a:ext>
                </a:extLst>
              </p:cNvPr>
              <p:cNvSpPr>
                <a:spLocks noChangeShapeType="1"/>
              </p:cNvSpPr>
              <p:nvPr/>
            </p:nvSpPr>
            <p:spPr bwMode="auto">
              <a:xfrm flipH="1">
                <a:off x="4640263" y="2841625"/>
                <a:ext cx="96838" cy="42863"/>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57" name="Rectangle 56">
              <a:extLst>
                <a:ext uri="{FF2B5EF4-FFF2-40B4-BE49-F238E27FC236}">
                  <a16:creationId xmlns:a16="http://schemas.microsoft.com/office/drawing/2014/main" id="{B4CE75E2-E64D-7F4F-B72E-AD8ED1BFCEAD}"/>
                </a:ext>
              </a:extLst>
            </p:cNvPr>
            <p:cNvSpPr/>
            <p:nvPr/>
          </p:nvSpPr>
          <p:spPr>
            <a:xfrm>
              <a:off x="5621738" y="2777210"/>
              <a:ext cx="1406532" cy="533400"/>
            </a:xfrm>
            <a:prstGeom prst="rect">
              <a:avLst/>
            </a:prstGeom>
            <a:noFill/>
            <a:ln w="9525" cap="flat" cmpd="sng" algn="ctr">
              <a:noFill/>
              <a:prstDash val="solid"/>
            </a:ln>
            <a:effectLst/>
          </p:spPr>
          <p:txBody>
            <a:bodyPr rtlCol="0" anchor="ctr"/>
            <a:lstStyle/>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Data Engineering</a:t>
              </a:r>
            </a:p>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Capabilities</a:t>
              </a:r>
            </a:p>
          </p:txBody>
        </p:sp>
        <p:grpSp>
          <p:nvGrpSpPr>
            <p:cNvPr id="58" name="Group 57">
              <a:extLst>
                <a:ext uri="{FF2B5EF4-FFF2-40B4-BE49-F238E27FC236}">
                  <a16:creationId xmlns:a16="http://schemas.microsoft.com/office/drawing/2014/main" id="{A8A58CC0-C67C-3242-BCE3-A4CF178665B9}"/>
                </a:ext>
              </a:extLst>
            </p:cNvPr>
            <p:cNvGrpSpPr/>
            <p:nvPr/>
          </p:nvGrpSpPr>
          <p:grpSpPr>
            <a:xfrm>
              <a:off x="6553200" y="3733800"/>
              <a:ext cx="802142" cy="506980"/>
              <a:chOff x="5400217" y="3303020"/>
              <a:chExt cx="802142" cy="506980"/>
            </a:xfrm>
          </p:grpSpPr>
          <p:sp>
            <p:nvSpPr>
              <p:cNvPr id="64" name="Freeform 575">
                <a:extLst>
                  <a:ext uri="{FF2B5EF4-FFF2-40B4-BE49-F238E27FC236}">
                    <a16:creationId xmlns:a16="http://schemas.microsoft.com/office/drawing/2014/main" id="{E0C13D39-7A01-304F-B32A-DF64033687F9}"/>
                  </a:ext>
                </a:extLst>
              </p:cNvPr>
              <p:cNvSpPr>
                <a:spLocks/>
              </p:cNvSpPr>
              <p:nvPr/>
            </p:nvSpPr>
            <p:spPr bwMode="auto">
              <a:xfrm>
                <a:off x="5400217" y="3306491"/>
                <a:ext cx="802142" cy="503509"/>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5" name="Freeform 576">
                <a:extLst>
                  <a:ext uri="{FF2B5EF4-FFF2-40B4-BE49-F238E27FC236}">
                    <a16:creationId xmlns:a16="http://schemas.microsoft.com/office/drawing/2014/main" id="{2C1EBD86-9D2B-9944-A7E0-667765177CFA}"/>
                  </a:ext>
                </a:extLst>
              </p:cNvPr>
              <p:cNvSpPr>
                <a:spLocks/>
              </p:cNvSpPr>
              <p:nvPr/>
            </p:nvSpPr>
            <p:spPr bwMode="auto">
              <a:xfrm>
                <a:off x="5702321" y="3382868"/>
                <a:ext cx="187513" cy="305577"/>
              </a:xfrm>
              <a:custGeom>
                <a:avLst/>
                <a:gdLst/>
                <a:ahLst/>
                <a:cxnLst>
                  <a:cxn ang="0">
                    <a:pos x="33" y="41"/>
                  </a:cxn>
                  <a:cxn ang="0">
                    <a:pos x="44" y="22"/>
                  </a:cxn>
                  <a:cxn ang="0">
                    <a:pos x="22" y="0"/>
                  </a:cxn>
                  <a:cxn ang="0">
                    <a:pos x="0" y="22"/>
                  </a:cxn>
                  <a:cxn ang="0">
                    <a:pos x="12" y="41"/>
                  </a:cxn>
                  <a:cxn ang="0">
                    <a:pos x="12" y="52"/>
                  </a:cxn>
                  <a:cxn ang="0">
                    <a:pos x="33" y="52"/>
                  </a:cxn>
                  <a:cxn ang="0">
                    <a:pos x="33" y="64"/>
                  </a:cxn>
                  <a:cxn ang="0">
                    <a:pos x="28" y="69"/>
                  </a:cxn>
                  <a:cxn ang="0">
                    <a:pos x="28" y="69"/>
                  </a:cxn>
                  <a:cxn ang="0">
                    <a:pos x="22" y="72"/>
                  </a:cxn>
                  <a:cxn ang="0">
                    <a:pos x="16" y="69"/>
                  </a:cxn>
                  <a:cxn ang="0">
                    <a:pos x="16" y="69"/>
                  </a:cxn>
                  <a:cxn ang="0">
                    <a:pos x="12" y="64"/>
                  </a:cxn>
                  <a:cxn ang="0">
                    <a:pos x="12" y="60"/>
                  </a:cxn>
                </a:cxnLst>
                <a:rect l="0" t="0" r="r" b="b"/>
                <a:pathLst>
                  <a:path w="44" h="72">
                    <a:moveTo>
                      <a:pt x="33" y="41"/>
                    </a:moveTo>
                    <a:cubicBezTo>
                      <a:pt x="40" y="38"/>
                      <a:pt x="44" y="30"/>
                      <a:pt x="44" y="22"/>
                    </a:cubicBezTo>
                    <a:cubicBezTo>
                      <a:pt x="44" y="10"/>
                      <a:pt x="35" y="0"/>
                      <a:pt x="22" y="0"/>
                    </a:cubicBezTo>
                    <a:cubicBezTo>
                      <a:pt x="10" y="0"/>
                      <a:pt x="0" y="10"/>
                      <a:pt x="0" y="22"/>
                    </a:cubicBezTo>
                    <a:cubicBezTo>
                      <a:pt x="0" y="30"/>
                      <a:pt x="5" y="38"/>
                      <a:pt x="12" y="41"/>
                    </a:cubicBezTo>
                    <a:cubicBezTo>
                      <a:pt x="12" y="52"/>
                      <a:pt x="12" y="52"/>
                      <a:pt x="12" y="52"/>
                    </a:cubicBezTo>
                    <a:cubicBezTo>
                      <a:pt x="33" y="52"/>
                      <a:pt x="33" y="52"/>
                      <a:pt x="33" y="52"/>
                    </a:cubicBezTo>
                    <a:cubicBezTo>
                      <a:pt x="33" y="64"/>
                      <a:pt x="33" y="64"/>
                      <a:pt x="33" y="64"/>
                    </a:cubicBezTo>
                    <a:cubicBezTo>
                      <a:pt x="33" y="66"/>
                      <a:pt x="31" y="68"/>
                      <a:pt x="28" y="69"/>
                    </a:cubicBezTo>
                    <a:cubicBezTo>
                      <a:pt x="28" y="69"/>
                      <a:pt x="28" y="69"/>
                      <a:pt x="28" y="69"/>
                    </a:cubicBezTo>
                    <a:cubicBezTo>
                      <a:pt x="28" y="71"/>
                      <a:pt x="26" y="72"/>
                      <a:pt x="22" y="72"/>
                    </a:cubicBezTo>
                    <a:cubicBezTo>
                      <a:pt x="19" y="72"/>
                      <a:pt x="16" y="71"/>
                      <a:pt x="16" y="69"/>
                    </a:cubicBezTo>
                    <a:cubicBezTo>
                      <a:pt x="16" y="69"/>
                      <a:pt x="16" y="69"/>
                      <a:pt x="16" y="69"/>
                    </a:cubicBezTo>
                    <a:cubicBezTo>
                      <a:pt x="13" y="68"/>
                      <a:pt x="12" y="66"/>
                      <a:pt x="12" y="64"/>
                    </a:cubicBezTo>
                    <a:cubicBezTo>
                      <a:pt x="12" y="60"/>
                      <a:pt x="12" y="60"/>
                      <a:pt x="12" y="6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6" name="Freeform 577">
                <a:extLst>
                  <a:ext uri="{FF2B5EF4-FFF2-40B4-BE49-F238E27FC236}">
                    <a16:creationId xmlns:a16="http://schemas.microsoft.com/office/drawing/2014/main" id="{5D3D92A8-FD29-1B42-9B2D-2FEDCEC76691}"/>
                  </a:ext>
                </a:extLst>
              </p:cNvPr>
              <p:cNvSpPr>
                <a:spLocks/>
              </p:cNvSpPr>
              <p:nvPr/>
            </p:nvSpPr>
            <p:spPr bwMode="auto">
              <a:xfrm>
                <a:off x="5740519" y="3410648"/>
                <a:ext cx="69449" cy="69449"/>
              </a:xfrm>
              <a:custGeom>
                <a:avLst/>
                <a:gdLst/>
                <a:ahLst/>
                <a:cxnLst>
                  <a:cxn ang="0">
                    <a:pos x="0" y="16"/>
                  </a:cxn>
                  <a:cxn ang="0">
                    <a:pos x="16" y="0"/>
                  </a:cxn>
                </a:cxnLst>
                <a:rect l="0" t="0" r="r" b="b"/>
                <a:pathLst>
                  <a:path w="16" h="16">
                    <a:moveTo>
                      <a:pt x="0" y="16"/>
                    </a:moveTo>
                    <a:cubicBezTo>
                      <a:pt x="0" y="7"/>
                      <a:pt x="7" y="0"/>
                      <a:pt x="1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7" name="Line 578">
                <a:extLst>
                  <a:ext uri="{FF2B5EF4-FFF2-40B4-BE49-F238E27FC236}">
                    <a16:creationId xmlns:a16="http://schemas.microsoft.com/office/drawing/2014/main" id="{CA5ABB52-4911-1F47-84B9-3542B984C55C}"/>
                  </a:ext>
                </a:extLst>
              </p:cNvPr>
              <p:cNvSpPr>
                <a:spLocks noChangeShapeType="1"/>
              </p:cNvSpPr>
              <p:nvPr/>
            </p:nvSpPr>
            <p:spPr bwMode="auto">
              <a:xfrm flipV="1">
                <a:off x="5800794" y="3303020"/>
                <a:ext cx="3474" cy="7292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8" name="Line 579">
                <a:extLst>
                  <a:ext uri="{FF2B5EF4-FFF2-40B4-BE49-F238E27FC236}">
                    <a16:creationId xmlns:a16="http://schemas.microsoft.com/office/drawing/2014/main" id="{8190C179-4681-9441-B90B-9025C8B1C56C}"/>
                  </a:ext>
                </a:extLst>
              </p:cNvPr>
              <p:cNvSpPr>
                <a:spLocks noChangeShapeType="1"/>
              </p:cNvSpPr>
              <p:nvPr/>
            </p:nvSpPr>
            <p:spPr bwMode="auto">
              <a:xfrm flipH="1" flipV="1">
                <a:off x="5625927" y="337245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9" name="Line 580">
                <a:extLst>
                  <a:ext uri="{FF2B5EF4-FFF2-40B4-BE49-F238E27FC236}">
                    <a16:creationId xmlns:a16="http://schemas.microsoft.com/office/drawing/2014/main" id="{27EC6E84-2931-3143-8B29-2CDBA75E522A}"/>
                  </a:ext>
                </a:extLst>
              </p:cNvPr>
              <p:cNvSpPr>
                <a:spLocks noChangeShapeType="1"/>
              </p:cNvSpPr>
              <p:nvPr/>
            </p:nvSpPr>
            <p:spPr bwMode="auto">
              <a:xfrm flipH="1">
                <a:off x="5622455" y="3539131"/>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0" name="Line 581">
                <a:extLst>
                  <a:ext uri="{FF2B5EF4-FFF2-40B4-BE49-F238E27FC236}">
                    <a16:creationId xmlns:a16="http://schemas.microsoft.com/office/drawing/2014/main" id="{0F704389-6DBB-0F43-BFE4-553D163F32BD}"/>
                  </a:ext>
                </a:extLst>
              </p:cNvPr>
              <p:cNvSpPr>
                <a:spLocks noChangeShapeType="1"/>
              </p:cNvSpPr>
              <p:nvPr/>
            </p:nvSpPr>
            <p:spPr bwMode="auto">
              <a:xfrm>
                <a:off x="5907198" y="354260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1" name="Line 582">
                <a:extLst>
                  <a:ext uri="{FF2B5EF4-FFF2-40B4-BE49-F238E27FC236}">
                    <a16:creationId xmlns:a16="http://schemas.microsoft.com/office/drawing/2014/main" id="{D9FC11DB-0950-D04A-ACEF-6EF0E644C802}"/>
                  </a:ext>
                </a:extLst>
              </p:cNvPr>
              <p:cNvSpPr>
                <a:spLocks noChangeShapeType="1"/>
              </p:cNvSpPr>
              <p:nvPr/>
            </p:nvSpPr>
            <p:spPr bwMode="auto">
              <a:xfrm flipV="1">
                <a:off x="5907198" y="3379397"/>
                <a:ext cx="59033" cy="3125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grpSp>
          <p:nvGrpSpPr>
            <p:cNvPr id="59" name="Groupe 381">
              <a:extLst>
                <a:ext uri="{FF2B5EF4-FFF2-40B4-BE49-F238E27FC236}">
                  <a16:creationId xmlns:a16="http://schemas.microsoft.com/office/drawing/2014/main" id="{A3428B40-2DB1-5646-97EA-0B6D6061A1C8}"/>
                </a:ext>
              </a:extLst>
            </p:cNvPr>
            <p:cNvGrpSpPr/>
            <p:nvPr/>
          </p:nvGrpSpPr>
          <p:grpSpPr>
            <a:xfrm>
              <a:off x="4903753" y="3276600"/>
              <a:ext cx="735047" cy="472104"/>
              <a:chOff x="2444750" y="3516313"/>
              <a:chExt cx="390525" cy="250825"/>
            </a:xfrm>
          </p:grpSpPr>
          <p:sp>
            <p:nvSpPr>
              <p:cNvPr id="61" name="Freeform 465">
                <a:extLst>
                  <a:ext uri="{FF2B5EF4-FFF2-40B4-BE49-F238E27FC236}">
                    <a16:creationId xmlns:a16="http://schemas.microsoft.com/office/drawing/2014/main" id="{38D14D09-9D7A-054B-B076-F97DB72AED4A}"/>
                  </a:ext>
                </a:extLst>
              </p:cNvPr>
              <p:cNvSpPr>
                <a:spLocks/>
              </p:cNvSpPr>
              <p:nvPr/>
            </p:nvSpPr>
            <p:spPr bwMode="auto">
              <a:xfrm>
                <a:off x="2468563" y="3536950"/>
                <a:ext cx="347663" cy="230188"/>
              </a:xfrm>
              <a:custGeom>
                <a:avLst/>
                <a:gdLst/>
                <a:ahLst/>
                <a:cxnLst>
                  <a:cxn ang="0">
                    <a:pos x="110" y="88"/>
                  </a:cxn>
                  <a:cxn ang="0">
                    <a:pos x="77" y="66"/>
                  </a:cxn>
                  <a:cxn ang="0">
                    <a:pos x="65" y="69"/>
                  </a:cxn>
                  <a:cxn ang="0">
                    <a:pos x="41" y="40"/>
                  </a:cxn>
                  <a:cxn ang="0">
                    <a:pos x="55" y="74"/>
                  </a:cxn>
                  <a:cxn ang="0">
                    <a:pos x="48" y="82"/>
                  </a:cxn>
                  <a:cxn ang="0">
                    <a:pos x="41" y="102"/>
                  </a:cxn>
                  <a:cxn ang="0">
                    <a:pos x="6" y="102"/>
                  </a:cxn>
                  <a:cxn ang="0">
                    <a:pos x="6" y="49"/>
                  </a:cxn>
                  <a:cxn ang="0">
                    <a:pos x="41" y="9"/>
                  </a:cxn>
                  <a:cxn ang="0">
                    <a:pos x="77" y="0"/>
                  </a:cxn>
                  <a:cxn ang="0">
                    <a:pos x="113" y="9"/>
                  </a:cxn>
                  <a:cxn ang="0">
                    <a:pos x="148" y="49"/>
                  </a:cxn>
                  <a:cxn ang="0">
                    <a:pos x="148" y="102"/>
                  </a:cxn>
                  <a:cxn ang="0">
                    <a:pos x="60" y="102"/>
                  </a:cxn>
                  <a:cxn ang="0">
                    <a:pos x="60" y="89"/>
                  </a:cxn>
                  <a:cxn ang="0">
                    <a:pos x="97" y="89"/>
                  </a:cxn>
                  <a:cxn ang="0">
                    <a:pos x="97" y="94"/>
                  </a:cxn>
                </a:cxnLst>
                <a:rect l="0" t="0" r="r" b="b"/>
                <a:pathLst>
                  <a:path w="154" h="102">
                    <a:moveTo>
                      <a:pt x="110" y="88"/>
                    </a:moveTo>
                    <a:cubicBezTo>
                      <a:pt x="106" y="78"/>
                      <a:pt x="91" y="66"/>
                      <a:pt x="77" y="66"/>
                    </a:cubicBezTo>
                    <a:cubicBezTo>
                      <a:pt x="72" y="67"/>
                      <a:pt x="70" y="67"/>
                      <a:pt x="65" y="69"/>
                    </a:cubicBezTo>
                    <a:cubicBezTo>
                      <a:pt x="56" y="59"/>
                      <a:pt x="49" y="50"/>
                      <a:pt x="41" y="40"/>
                    </a:cubicBezTo>
                    <a:cubicBezTo>
                      <a:pt x="47" y="55"/>
                      <a:pt x="53" y="67"/>
                      <a:pt x="55" y="74"/>
                    </a:cubicBezTo>
                    <a:cubicBezTo>
                      <a:pt x="52" y="78"/>
                      <a:pt x="50" y="78"/>
                      <a:pt x="48" y="82"/>
                    </a:cubicBezTo>
                    <a:cubicBezTo>
                      <a:pt x="46" y="85"/>
                      <a:pt x="42" y="93"/>
                      <a:pt x="41" y="102"/>
                    </a:cubicBezTo>
                    <a:cubicBezTo>
                      <a:pt x="6" y="102"/>
                      <a:pt x="6" y="102"/>
                      <a:pt x="6" y="102"/>
                    </a:cubicBezTo>
                    <a:cubicBezTo>
                      <a:pt x="1" y="84"/>
                      <a:pt x="0" y="66"/>
                      <a:pt x="6" y="49"/>
                    </a:cubicBezTo>
                    <a:cubicBezTo>
                      <a:pt x="13" y="33"/>
                      <a:pt x="25" y="18"/>
                      <a:pt x="41" y="9"/>
                    </a:cubicBezTo>
                    <a:cubicBezTo>
                      <a:pt x="53" y="3"/>
                      <a:pt x="63" y="0"/>
                      <a:pt x="77" y="0"/>
                    </a:cubicBezTo>
                    <a:cubicBezTo>
                      <a:pt x="90" y="0"/>
                      <a:pt x="104" y="4"/>
                      <a:pt x="113" y="9"/>
                    </a:cubicBezTo>
                    <a:cubicBezTo>
                      <a:pt x="121" y="14"/>
                      <a:pt x="140" y="28"/>
                      <a:pt x="148" y="49"/>
                    </a:cubicBezTo>
                    <a:cubicBezTo>
                      <a:pt x="154" y="66"/>
                      <a:pt x="153" y="86"/>
                      <a:pt x="148" y="102"/>
                    </a:cubicBezTo>
                    <a:cubicBezTo>
                      <a:pt x="60" y="102"/>
                      <a:pt x="60" y="102"/>
                      <a:pt x="60" y="102"/>
                    </a:cubicBezTo>
                    <a:cubicBezTo>
                      <a:pt x="60" y="89"/>
                      <a:pt x="60" y="89"/>
                      <a:pt x="60" y="89"/>
                    </a:cubicBezTo>
                    <a:cubicBezTo>
                      <a:pt x="97" y="89"/>
                      <a:pt x="97" y="89"/>
                      <a:pt x="97" y="89"/>
                    </a:cubicBezTo>
                    <a:cubicBezTo>
                      <a:pt x="97" y="94"/>
                      <a:pt x="97" y="94"/>
                      <a:pt x="97" y="9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2" name="Freeform 466">
                <a:extLst>
                  <a:ext uri="{FF2B5EF4-FFF2-40B4-BE49-F238E27FC236}">
                    <a16:creationId xmlns:a16="http://schemas.microsoft.com/office/drawing/2014/main" id="{2A3EA42F-93EB-5B4A-AA43-56E339F911F7}"/>
                  </a:ext>
                </a:extLst>
              </p:cNvPr>
              <p:cNvSpPr>
                <a:spLocks/>
              </p:cNvSpPr>
              <p:nvPr/>
            </p:nvSpPr>
            <p:spPr bwMode="auto">
              <a:xfrm>
                <a:off x="2517775" y="3552825"/>
                <a:ext cx="268288" cy="146050"/>
              </a:xfrm>
              <a:custGeom>
                <a:avLst/>
                <a:gdLst/>
                <a:ahLst/>
                <a:cxnLst>
                  <a:cxn ang="0">
                    <a:pos x="10" y="28"/>
                  </a:cxn>
                  <a:cxn ang="0">
                    <a:pos x="0" y="41"/>
                  </a:cxn>
                  <a:cxn ang="0">
                    <a:pos x="18" y="14"/>
                  </a:cxn>
                  <a:cxn ang="0">
                    <a:pos x="72" y="6"/>
                  </a:cxn>
                  <a:cxn ang="0">
                    <a:pos x="114" y="50"/>
                  </a:cxn>
                  <a:cxn ang="0">
                    <a:pos x="119" y="50"/>
                  </a:cxn>
                  <a:cxn ang="0">
                    <a:pos x="105" y="65"/>
                  </a:cxn>
                  <a:cxn ang="0">
                    <a:pos x="86" y="52"/>
                  </a:cxn>
                  <a:cxn ang="0">
                    <a:pos x="91" y="51"/>
                  </a:cxn>
                  <a:cxn ang="0">
                    <a:pos x="76" y="25"/>
                  </a:cxn>
                  <a:cxn ang="0">
                    <a:pos x="44" y="13"/>
                  </a:cxn>
                  <a:cxn ang="0">
                    <a:pos x="15" y="24"/>
                  </a:cxn>
                </a:cxnLst>
                <a:rect l="0" t="0" r="r" b="b"/>
                <a:pathLst>
                  <a:path w="119" h="65">
                    <a:moveTo>
                      <a:pt x="10" y="28"/>
                    </a:moveTo>
                    <a:cubicBezTo>
                      <a:pt x="0" y="41"/>
                      <a:pt x="0" y="41"/>
                      <a:pt x="0" y="41"/>
                    </a:cubicBezTo>
                    <a:cubicBezTo>
                      <a:pt x="5" y="27"/>
                      <a:pt x="9" y="21"/>
                      <a:pt x="18" y="14"/>
                    </a:cubicBezTo>
                    <a:cubicBezTo>
                      <a:pt x="32" y="3"/>
                      <a:pt x="57" y="0"/>
                      <a:pt x="72" y="6"/>
                    </a:cubicBezTo>
                    <a:cubicBezTo>
                      <a:pt x="87" y="11"/>
                      <a:pt x="107" y="22"/>
                      <a:pt x="114" y="50"/>
                    </a:cubicBezTo>
                    <a:cubicBezTo>
                      <a:pt x="116" y="50"/>
                      <a:pt x="117" y="50"/>
                      <a:pt x="119" y="50"/>
                    </a:cubicBezTo>
                    <a:cubicBezTo>
                      <a:pt x="105" y="65"/>
                      <a:pt x="105" y="65"/>
                      <a:pt x="105" y="65"/>
                    </a:cubicBezTo>
                    <a:cubicBezTo>
                      <a:pt x="86" y="52"/>
                      <a:pt x="86" y="52"/>
                      <a:pt x="86" y="52"/>
                    </a:cubicBezTo>
                    <a:cubicBezTo>
                      <a:pt x="91" y="51"/>
                      <a:pt x="91" y="51"/>
                      <a:pt x="91" y="51"/>
                    </a:cubicBezTo>
                    <a:cubicBezTo>
                      <a:pt x="88" y="41"/>
                      <a:pt x="80" y="30"/>
                      <a:pt x="76" y="25"/>
                    </a:cubicBezTo>
                    <a:cubicBezTo>
                      <a:pt x="69" y="19"/>
                      <a:pt x="58" y="13"/>
                      <a:pt x="44" y="13"/>
                    </a:cubicBezTo>
                    <a:cubicBezTo>
                      <a:pt x="34" y="14"/>
                      <a:pt x="24" y="17"/>
                      <a:pt x="15" y="2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3" name="Freeform 467">
                <a:extLst>
                  <a:ext uri="{FF2B5EF4-FFF2-40B4-BE49-F238E27FC236}">
                    <a16:creationId xmlns:a16="http://schemas.microsoft.com/office/drawing/2014/main" id="{8818F226-FF09-CA42-8986-D7E087AA2FC8}"/>
                  </a:ext>
                </a:extLst>
              </p:cNvPr>
              <p:cNvSpPr>
                <a:spLocks/>
              </p:cNvSpPr>
              <p:nvPr/>
            </p:nvSpPr>
            <p:spPr bwMode="auto">
              <a:xfrm>
                <a:off x="2444750" y="3516313"/>
                <a:ext cx="390525" cy="250825"/>
              </a:xfrm>
              <a:custGeom>
                <a:avLst/>
                <a:gdLst/>
                <a:ahLst/>
                <a:cxnLst>
                  <a:cxn ang="0">
                    <a:pos x="7" y="111"/>
                  </a:cxn>
                  <a:cxn ang="0">
                    <a:pos x="7" y="53"/>
                  </a:cxn>
                  <a:cxn ang="0">
                    <a:pos x="47" y="10"/>
                  </a:cxn>
                  <a:cxn ang="0">
                    <a:pos x="87" y="0"/>
                  </a:cxn>
                  <a:cxn ang="0">
                    <a:pos x="128" y="10"/>
                  </a:cxn>
                  <a:cxn ang="0">
                    <a:pos x="167" y="53"/>
                  </a:cxn>
                  <a:cxn ang="0">
                    <a:pos x="167" y="111"/>
                  </a:cxn>
                </a:cxnLst>
                <a:rect l="0" t="0" r="r" b="b"/>
                <a:pathLst>
                  <a:path w="174" h="111">
                    <a:moveTo>
                      <a:pt x="7" y="111"/>
                    </a:moveTo>
                    <a:cubicBezTo>
                      <a:pt x="1" y="92"/>
                      <a:pt x="0" y="72"/>
                      <a:pt x="7" y="53"/>
                    </a:cubicBezTo>
                    <a:cubicBezTo>
                      <a:pt x="14" y="36"/>
                      <a:pt x="28" y="20"/>
                      <a:pt x="47" y="10"/>
                    </a:cubicBezTo>
                    <a:cubicBezTo>
                      <a:pt x="60" y="3"/>
                      <a:pt x="71" y="0"/>
                      <a:pt x="87" y="0"/>
                    </a:cubicBezTo>
                    <a:cubicBezTo>
                      <a:pt x="101" y="0"/>
                      <a:pt x="118" y="4"/>
                      <a:pt x="128" y="10"/>
                    </a:cubicBezTo>
                    <a:cubicBezTo>
                      <a:pt x="137" y="15"/>
                      <a:pt x="158" y="30"/>
                      <a:pt x="167" y="53"/>
                    </a:cubicBezTo>
                    <a:cubicBezTo>
                      <a:pt x="174" y="72"/>
                      <a:pt x="173" y="93"/>
                      <a:pt x="167" y="11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sp>
          <p:nvSpPr>
            <p:cNvPr id="60" name="Oval 59">
              <a:extLst>
                <a:ext uri="{FF2B5EF4-FFF2-40B4-BE49-F238E27FC236}">
                  <a16:creationId xmlns:a16="http://schemas.microsoft.com/office/drawing/2014/main" id="{58A81A8E-22BE-FA44-A04C-24853B251D53}"/>
                </a:ext>
              </a:extLst>
            </p:cNvPr>
            <p:cNvSpPr/>
            <p:nvPr>
              <p:custDataLst>
                <p:tags r:id="rId1"/>
              </p:custDataLst>
            </p:nvPr>
          </p:nvSpPr>
          <p:spPr>
            <a:xfrm>
              <a:off x="4466588" y="1193369"/>
              <a:ext cx="3687522" cy="3687820"/>
            </a:xfrm>
            <a:prstGeom prst="ellipse">
              <a:avLst/>
            </a:prstGeom>
            <a:noFill/>
            <a:ln w="1016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prstTxWarp prst="textArchDown">
                <a:avLst/>
              </a:prstTxWarp>
            </a:bodyPr>
            <a:lstStyle/>
            <a:p>
              <a:pPr algn="ctr"/>
              <a:endParaRPr lang="en-GB" sz="1200" b="1" kern="0" dirty="0">
                <a:solidFill>
                  <a:srgbClr val="007295"/>
                </a:solidFill>
                <a:latin typeface="Arial" panose="020B0604020202020204" pitchFamily="34" charset="0"/>
                <a:cs typeface="Arial" panose="020B0604020202020204" pitchFamily="34" charset="0"/>
              </a:endParaRPr>
            </a:p>
          </p:txBody>
        </p:sp>
      </p:grpSp>
      <p:cxnSp>
        <p:nvCxnSpPr>
          <p:cNvPr id="83" name="Straight Connector 152">
            <a:extLst>
              <a:ext uri="{FF2B5EF4-FFF2-40B4-BE49-F238E27FC236}">
                <a16:creationId xmlns:a16="http://schemas.microsoft.com/office/drawing/2014/main" id="{F8675E97-D8EA-7043-B664-FD380311A7AF}"/>
              </a:ext>
            </a:extLst>
          </p:cNvPr>
          <p:cNvCxnSpPr>
            <a:cxnSpLocks noChangeShapeType="1"/>
          </p:cNvCxnSpPr>
          <p:nvPr/>
        </p:nvCxnSpPr>
        <p:spPr bwMode="auto">
          <a:xfrm>
            <a:off x="1124058" y="1676400"/>
            <a:ext cx="4207080" cy="843"/>
          </a:xfrm>
          <a:prstGeom prst="line">
            <a:avLst/>
          </a:prstGeom>
          <a:noFill/>
          <a:ln w="12700" cap="rnd" algn="ctr">
            <a:solidFill>
              <a:srgbClr val="007295"/>
            </a:solidFill>
            <a:round/>
            <a:headEnd type="oval" w="med" len="med"/>
            <a:tailEnd type="oval" w="med" len="med"/>
          </a:ln>
        </p:spPr>
      </p:cxnSp>
      <p:sp>
        <p:nvSpPr>
          <p:cNvPr id="84" name="TextBox 83">
            <a:extLst>
              <a:ext uri="{FF2B5EF4-FFF2-40B4-BE49-F238E27FC236}">
                <a16:creationId xmlns:a16="http://schemas.microsoft.com/office/drawing/2014/main" id="{FDAF9577-F0E3-4F43-9D4F-8CB2BD1A3980}"/>
              </a:ext>
            </a:extLst>
          </p:cNvPr>
          <p:cNvSpPr txBox="1"/>
          <p:nvPr/>
        </p:nvSpPr>
        <p:spPr>
          <a:xfrm>
            <a:off x="1141797" y="1194727"/>
            <a:ext cx="2712454" cy="400110"/>
          </a:xfrm>
          <a:prstGeom prst="rect">
            <a:avLst/>
          </a:prstGeom>
          <a:noFill/>
        </p:spPr>
        <p:txBody>
          <a:bodyPr wrap="squar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Applications</a:t>
            </a:r>
          </a:p>
        </p:txBody>
      </p:sp>
      <p:cxnSp>
        <p:nvCxnSpPr>
          <p:cNvPr id="85" name="Straight Connector 152">
            <a:extLst>
              <a:ext uri="{FF2B5EF4-FFF2-40B4-BE49-F238E27FC236}">
                <a16:creationId xmlns:a16="http://schemas.microsoft.com/office/drawing/2014/main" id="{F49E44D2-9AA7-2B48-A6C7-D6151521A64A}"/>
              </a:ext>
            </a:extLst>
          </p:cNvPr>
          <p:cNvCxnSpPr>
            <a:cxnSpLocks noChangeShapeType="1"/>
          </p:cNvCxnSpPr>
          <p:nvPr/>
        </p:nvCxnSpPr>
        <p:spPr bwMode="auto">
          <a:xfrm flipV="1">
            <a:off x="6576728" y="1690005"/>
            <a:ext cx="3384000" cy="0"/>
          </a:xfrm>
          <a:prstGeom prst="line">
            <a:avLst/>
          </a:prstGeom>
          <a:noFill/>
          <a:ln w="12700" cap="rnd" algn="ctr">
            <a:solidFill>
              <a:srgbClr val="112248"/>
            </a:solidFill>
            <a:round/>
            <a:headEnd type="oval" w="med" len="med"/>
            <a:tailEnd type="oval"/>
          </a:ln>
        </p:spPr>
      </p:cxnSp>
      <p:sp>
        <p:nvSpPr>
          <p:cNvPr id="86" name="TextBox 85">
            <a:extLst>
              <a:ext uri="{FF2B5EF4-FFF2-40B4-BE49-F238E27FC236}">
                <a16:creationId xmlns:a16="http://schemas.microsoft.com/office/drawing/2014/main" id="{5DFD3EAB-4C59-0146-B088-05D65FBBF6E9}"/>
              </a:ext>
            </a:extLst>
          </p:cNvPr>
          <p:cNvSpPr txBox="1"/>
          <p:nvPr/>
        </p:nvSpPr>
        <p:spPr>
          <a:xfrm>
            <a:off x="8102709" y="1163493"/>
            <a:ext cx="1750800" cy="400110"/>
          </a:xfrm>
          <a:prstGeom prst="rect">
            <a:avLst/>
          </a:prstGeom>
          <a:noFill/>
          <a:ln>
            <a:noFill/>
          </a:ln>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Data Strategy</a:t>
            </a:r>
          </a:p>
        </p:txBody>
      </p:sp>
      <p:cxnSp>
        <p:nvCxnSpPr>
          <p:cNvPr id="87" name="Straight Connector 152">
            <a:extLst>
              <a:ext uri="{FF2B5EF4-FFF2-40B4-BE49-F238E27FC236}">
                <a16:creationId xmlns:a16="http://schemas.microsoft.com/office/drawing/2014/main" id="{DA017D41-F0D7-0044-AD6A-B0213D305089}"/>
              </a:ext>
            </a:extLst>
          </p:cNvPr>
          <p:cNvCxnSpPr>
            <a:cxnSpLocks noChangeShapeType="1"/>
          </p:cNvCxnSpPr>
          <p:nvPr/>
        </p:nvCxnSpPr>
        <p:spPr bwMode="auto">
          <a:xfrm flipH="1">
            <a:off x="894007" y="4068060"/>
            <a:ext cx="3848565" cy="18764"/>
          </a:xfrm>
          <a:prstGeom prst="line">
            <a:avLst/>
          </a:prstGeom>
          <a:noFill/>
          <a:ln w="12700" cap="rnd" algn="ctr">
            <a:solidFill>
              <a:srgbClr val="94B5D7"/>
            </a:solidFill>
            <a:round/>
            <a:headEnd type="oval" w="med" len="med"/>
            <a:tailEnd type="oval" w="med" len="med"/>
          </a:ln>
        </p:spPr>
      </p:cxnSp>
      <p:sp>
        <p:nvSpPr>
          <p:cNvPr id="88" name="TextBox 87">
            <a:extLst>
              <a:ext uri="{FF2B5EF4-FFF2-40B4-BE49-F238E27FC236}">
                <a16:creationId xmlns:a16="http://schemas.microsoft.com/office/drawing/2014/main" id="{2097BC1E-46E5-D740-8812-FCA0F845C833}"/>
              </a:ext>
            </a:extLst>
          </p:cNvPr>
          <p:cNvSpPr txBox="1"/>
          <p:nvPr/>
        </p:nvSpPr>
        <p:spPr>
          <a:xfrm>
            <a:off x="984933" y="3603716"/>
            <a:ext cx="1483548" cy="400110"/>
          </a:xfrm>
          <a:prstGeom prst="rect">
            <a:avLst/>
          </a:prstGeom>
          <a:noFill/>
        </p:spPr>
        <p:txBody>
          <a:bodyPr wrap="none" rtlCol="0">
            <a:spAutoFit/>
          </a:bodyPr>
          <a:lstStyle/>
          <a:p>
            <a:pPr algn="r"/>
            <a:r>
              <a:rPr lang="en-US" sz="2000" dirty="0">
                <a:solidFill>
                  <a:schemeClr val="bg1">
                    <a:lumMod val="50000"/>
                  </a:schemeClr>
                </a:solidFill>
                <a:latin typeface="Arial" panose="020B0604020202020204" pitchFamily="34" charset="0"/>
                <a:cs typeface="Arial" panose="020B0604020202020204" pitchFamily="34" charset="0"/>
              </a:rPr>
              <a:t>Technology</a:t>
            </a:r>
          </a:p>
        </p:txBody>
      </p:sp>
      <p:cxnSp>
        <p:nvCxnSpPr>
          <p:cNvPr id="89" name="Straight Connector 152">
            <a:extLst>
              <a:ext uri="{FF2B5EF4-FFF2-40B4-BE49-F238E27FC236}">
                <a16:creationId xmlns:a16="http://schemas.microsoft.com/office/drawing/2014/main" id="{2B24A904-C7E0-0E4B-9897-C7A21734F8C9}"/>
              </a:ext>
            </a:extLst>
          </p:cNvPr>
          <p:cNvCxnSpPr>
            <a:cxnSpLocks noChangeShapeType="1"/>
          </p:cNvCxnSpPr>
          <p:nvPr/>
        </p:nvCxnSpPr>
        <p:spPr bwMode="auto">
          <a:xfrm flipH="1">
            <a:off x="7024876" y="4077949"/>
            <a:ext cx="2902050" cy="0"/>
          </a:xfrm>
          <a:prstGeom prst="line">
            <a:avLst/>
          </a:prstGeom>
          <a:noFill/>
          <a:ln w="12700" cap="rnd" algn="ctr">
            <a:solidFill>
              <a:srgbClr val="1957A3"/>
            </a:solidFill>
            <a:round/>
            <a:headEnd type="oval" w="med" len="med"/>
            <a:tailEnd type="oval" w="med" len="med"/>
          </a:ln>
        </p:spPr>
      </p:cxnSp>
      <p:sp>
        <p:nvSpPr>
          <p:cNvPr id="90" name="TextBox 89">
            <a:extLst>
              <a:ext uri="{FF2B5EF4-FFF2-40B4-BE49-F238E27FC236}">
                <a16:creationId xmlns:a16="http://schemas.microsoft.com/office/drawing/2014/main" id="{75B1ACDD-1B78-C54B-84A0-A99927321566}"/>
              </a:ext>
            </a:extLst>
          </p:cNvPr>
          <p:cNvSpPr txBox="1"/>
          <p:nvPr/>
        </p:nvSpPr>
        <p:spPr>
          <a:xfrm>
            <a:off x="8272587" y="3549047"/>
            <a:ext cx="1555234" cy="400110"/>
          </a:xfrm>
          <a:prstGeom prst="rect">
            <a:avLst/>
          </a:prstGeom>
          <a:noFill/>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Engineering</a:t>
            </a:r>
          </a:p>
        </p:txBody>
      </p:sp>
      <p:sp>
        <p:nvSpPr>
          <p:cNvPr id="91" name="Freeform 192">
            <a:extLst>
              <a:ext uri="{FF2B5EF4-FFF2-40B4-BE49-F238E27FC236}">
                <a16:creationId xmlns:a16="http://schemas.microsoft.com/office/drawing/2014/main" id="{3572C062-266B-BF45-9592-40085F74475B}"/>
              </a:ext>
            </a:extLst>
          </p:cNvPr>
          <p:cNvSpPr/>
          <p:nvPr/>
        </p:nvSpPr>
        <p:spPr>
          <a:xfrm>
            <a:off x="3648554" y="4512379"/>
            <a:ext cx="3419100" cy="911551"/>
          </a:xfrm>
          <a:custGeom>
            <a:avLst/>
            <a:gdLst>
              <a:gd name="connsiteX0" fmla="*/ 1843314 w 1843314"/>
              <a:gd name="connsiteY0" fmla="*/ 0 h 609600"/>
              <a:gd name="connsiteX1" fmla="*/ 1843314 w 1843314"/>
              <a:gd name="connsiteY1" fmla="*/ 609600 h 609600"/>
              <a:gd name="connsiteX2" fmla="*/ 0 w 1843314"/>
              <a:gd name="connsiteY2" fmla="*/ 609600 h 609600"/>
            </a:gdLst>
            <a:ahLst/>
            <a:cxnLst>
              <a:cxn ang="0">
                <a:pos x="connsiteX0" y="connsiteY0"/>
              </a:cxn>
              <a:cxn ang="0">
                <a:pos x="connsiteX1" y="connsiteY1"/>
              </a:cxn>
              <a:cxn ang="0">
                <a:pos x="connsiteX2" y="connsiteY2"/>
              </a:cxn>
            </a:cxnLst>
            <a:rect l="l" t="t" r="r" b="b"/>
            <a:pathLst>
              <a:path w="1843314" h="609600">
                <a:moveTo>
                  <a:pt x="1843314" y="0"/>
                </a:moveTo>
                <a:lnTo>
                  <a:pt x="1843314" y="609600"/>
                </a:lnTo>
                <a:lnTo>
                  <a:pt x="0" y="609600"/>
                </a:lnTo>
              </a:path>
            </a:pathLst>
          </a:custGeom>
          <a:noFill/>
          <a:ln w="12700" cap="rnd" algn="ctr">
            <a:solidFill>
              <a:schemeClr val="accent5"/>
            </a:solidFill>
            <a:round/>
            <a:headEnd type="none" w="med" len="med"/>
            <a:tailEnd type="oval"/>
          </a:ln>
        </p:spPr>
        <p:txBody>
          <a:bodyPr rtlCol="0" anchor="ctr"/>
          <a:lstStyle/>
          <a:p>
            <a:pPr algn="ctr"/>
            <a:endParaRPr lang="en-GB" sz="160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8317D34D-38DC-2445-ADAD-E5F40E27F45C}"/>
              </a:ext>
            </a:extLst>
          </p:cNvPr>
          <p:cNvSpPr txBox="1"/>
          <p:nvPr/>
        </p:nvSpPr>
        <p:spPr>
          <a:xfrm>
            <a:off x="3471896" y="4945589"/>
            <a:ext cx="3219151" cy="400110"/>
          </a:xfrm>
          <a:prstGeom prst="rect">
            <a:avLst/>
          </a:prstGeom>
          <a:noFill/>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OCM &amp; Managed Services</a:t>
            </a:r>
          </a:p>
        </p:txBody>
      </p:sp>
      <p:sp>
        <p:nvSpPr>
          <p:cNvPr id="93" name="TextBox 92">
            <a:extLst>
              <a:ext uri="{FF2B5EF4-FFF2-40B4-BE49-F238E27FC236}">
                <a16:creationId xmlns:a16="http://schemas.microsoft.com/office/drawing/2014/main" id="{1FD5F63C-4015-3848-B5D3-920570CE9785}"/>
              </a:ext>
            </a:extLst>
          </p:cNvPr>
          <p:cNvSpPr txBox="1"/>
          <p:nvPr/>
        </p:nvSpPr>
        <p:spPr>
          <a:xfrm>
            <a:off x="1081816" y="1748528"/>
            <a:ext cx="2782755" cy="1041311"/>
          </a:xfrm>
          <a:prstGeom prst="rect">
            <a:avLst/>
          </a:prstGeom>
          <a:noFill/>
        </p:spPr>
        <p:txBody>
          <a:bodyPr wrap="square" numCol="1" rtlCol="0">
            <a:spAutoFit/>
          </a:bodyPr>
          <a:lstStyle/>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Lakes</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Warehouse</a:t>
            </a:r>
          </a:p>
          <a:p>
            <a:pPr marL="185738"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Visualization</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Decision management systems</a:t>
            </a:r>
          </a:p>
          <a:p>
            <a:pPr marL="185738" lvl="0" indent="-185738">
              <a:spcBef>
                <a:spcPts val="150"/>
              </a:spcBef>
              <a:buClr>
                <a:srgbClr val="007295"/>
              </a:buClr>
              <a:buFont typeface="Wingdings" pitchFamily="2" charset="2"/>
              <a:buChar char="§"/>
            </a:pPr>
            <a:r>
              <a:rPr lang="en-US" sz="1100" dirty="0" err="1">
                <a:latin typeface="Arial" panose="020B0604020202020204" pitchFamily="34" charset="0"/>
                <a:cs typeface="Arial" panose="020B0604020202020204" pitchFamily="34" charset="0"/>
              </a:rPr>
              <a:t>IoT</a:t>
            </a:r>
            <a:r>
              <a:rPr lang="en-US" sz="1100" dirty="0">
                <a:latin typeface="Arial" panose="020B0604020202020204" pitchFamily="34" charset="0"/>
                <a:cs typeface="Arial" panose="020B0604020202020204" pitchFamily="34" charset="0"/>
              </a:rPr>
              <a:t> Applications</a:t>
            </a:r>
          </a:p>
        </p:txBody>
      </p:sp>
      <p:sp>
        <p:nvSpPr>
          <p:cNvPr id="94" name="TextBox 93">
            <a:extLst>
              <a:ext uri="{FF2B5EF4-FFF2-40B4-BE49-F238E27FC236}">
                <a16:creationId xmlns:a16="http://schemas.microsoft.com/office/drawing/2014/main" id="{EDCB7398-FAEF-B446-85C2-BBBD11469145}"/>
              </a:ext>
            </a:extLst>
          </p:cNvPr>
          <p:cNvSpPr txBox="1"/>
          <p:nvPr/>
        </p:nvSpPr>
        <p:spPr>
          <a:xfrm>
            <a:off x="8084147" y="1745451"/>
            <a:ext cx="2834946" cy="1210588"/>
          </a:xfrm>
          <a:prstGeom prst="rect">
            <a:avLst/>
          </a:prstGeom>
          <a:noFill/>
        </p:spPr>
        <p:txBody>
          <a:bodyPr wrap="square" numCol="1" rtlCol="0">
            <a:spAutoFit/>
          </a:bodyPr>
          <a:lstStyle/>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Monetization Roadmap</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Cloud Strategy &amp; Architecture </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Architecture Evolution</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Integration / Consolidation / Harmonization  Framework</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Optimizing BI Investments</a:t>
            </a:r>
          </a:p>
        </p:txBody>
      </p:sp>
      <p:sp>
        <p:nvSpPr>
          <p:cNvPr id="95" name="TextBox 94">
            <a:extLst>
              <a:ext uri="{FF2B5EF4-FFF2-40B4-BE49-F238E27FC236}">
                <a16:creationId xmlns:a16="http://schemas.microsoft.com/office/drawing/2014/main" id="{9BB96EDD-85CD-FF48-AB3A-CE7686D9AA64}"/>
              </a:ext>
            </a:extLst>
          </p:cNvPr>
          <p:cNvSpPr txBox="1"/>
          <p:nvPr/>
        </p:nvSpPr>
        <p:spPr>
          <a:xfrm>
            <a:off x="8091372" y="4227509"/>
            <a:ext cx="3163505" cy="1831271"/>
          </a:xfrm>
          <a:prstGeom prst="rect">
            <a:avLst/>
          </a:prstGeom>
          <a:noFill/>
        </p:spPr>
        <p:txBody>
          <a:bodyPr wrap="square" numCol="1" rtlCol="0">
            <a:noAutofit/>
          </a:bodyPr>
          <a:lstStyle/>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Structure Data Flows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Ingest streaming &amp; batch data</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Data storage and data model</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Batch and Real time processing</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Real-time, Graph, Search &amp; Iterative workloads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Orchestration</a:t>
            </a:r>
          </a:p>
        </p:txBody>
      </p:sp>
      <p:sp>
        <p:nvSpPr>
          <p:cNvPr id="96" name="TextBox 95">
            <a:extLst>
              <a:ext uri="{FF2B5EF4-FFF2-40B4-BE49-F238E27FC236}">
                <a16:creationId xmlns:a16="http://schemas.microsoft.com/office/drawing/2014/main" id="{2CE7D9B9-00D0-494F-8137-6A508E104F8B}"/>
              </a:ext>
            </a:extLst>
          </p:cNvPr>
          <p:cNvSpPr txBox="1"/>
          <p:nvPr/>
        </p:nvSpPr>
        <p:spPr>
          <a:xfrm>
            <a:off x="840339" y="4211212"/>
            <a:ext cx="2654884" cy="1379865"/>
          </a:xfrm>
          <a:prstGeom prst="rect">
            <a:avLst/>
          </a:prstGeom>
          <a:noFill/>
        </p:spPr>
        <p:txBody>
          <a:bodyPr wrap="square" numCol="1" rtlCol="0">
            <a:spAutoFit/>
          </a:bodyPr>
          <a:lstStyle/>
          <a:p>
            <a:pPr marL="185738" lvl="0" indent="-185738">
              <a:spcBef>
                <a:spcPts val="200"/>
              </a:spcBef>
              <a:buClr>
                <a:schemeClr val="accent2"/>
              </a:buClr>
              <a:buFont typeface="Wingdings" pitchFamily="2" charset="2"/>
              <a:buChar char="§"/>
            </a:pPr>
            <a:r>
              <a:rPr lang="en-US" sz="1100" dirty="0" err="1">
                <a:latin typeface="Arial" panose="020B0604020202020204" pitchFamily="34" charset="0"/>
                <a:cs typeface="Arial" panose="020B0604020202020204" pitchFamily="34" charset="0"/>
              </a:rPr>
              <a:t>Hadoop</a:t>
            </a:r>
            <a:r>
              <a:rPr lang="en-US" sz="1100" dirty="0">
                <a:latin typeface="Arial" panose="020B0604020202020204" pitchFamily="34" charset="0"/>
                <a:cs typeface="Arial" panose="020B0604020202020204" pitchFamily="34" charset="0"/>
              </a:rPr>
              <a:t>: Hive, </a:t>
            </a:r>
            <a:r>
              <a:rPr lang="en-US" sz="1100" dirty="0" err="1">
                <a:latin typeface="Arial" panose="020B0604020202020204" pitchFamily="34" charset="0"/>
                <a:cs typeface="Arial" panose="020B0604020202020204" pitchFamily="34" charset="0"/>
              </a:rPr>
              <a:t>HBase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MapReduce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PiG</a:t>
            </a:r>
            <a:r>
              <a:rPr lang="en-US" sz="1100" dirty="0">
                <a:latin typeface="Arial" panose="020B0604020202020204" pitchFamily="34" charset="0"/>
                <a:cs typeface="Arial" panose="020B0604020202020204" pitchFamily="34" charset="0"/>
              </a:rPr>
              <a:t>, HDFS, Phoenix</a:t>
            </a:r>
          </a:p>
          <a:p>
            <a:pPr marL="185738" lvl="0"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a:t>
            </a:r>
            <a:r>
              <a:rPr lang="mr-IN" sz="1100" dirty="0">
                <a:latin typeface="Arial" panose="020B0604020202020204" pitchFamily="34" charset="0"/>
                <a:cs typeface="Lucida Sans"/>
              </a:rPr>
              <a:t>–</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Scala</a:t>
            </a:r>
            <a:r>
              <a:rPr lang="en-US" sz="1100" dirty="0">
                <a:latin typeface="Arial" panose="020B0604020202020204" pitchFamily="34" charset="0"/>
                <a:cs typeface="Arial" panose="020B0604020202020204" pitchFamily="34" charset="0"/>
              </a:rPr>
              <a:t>, Python, Spark SQL</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Flume, Kafka, </a:t>
            </a:r>
            <a:r>
              <a:rPr lang="en-US" sz="1100" dirty="0" err="1">
                <a:latin typeface="Arial" panose="020B0604020202020204" pitchFamily="34" charset="0"/>
                <a:cs typeface="Arial" panose="020B0604020202020204" pitchFamily="34" charset="0"/>
              </a:rPr>
              <a:t>NiFi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Sqoop</a:t>
            </a:r>
            <a:endParaRPr lang="en-US" sz="1100" dirty="0">
              <a:latin typeface="Arial" panose="020B0604020202020204" pitchFamily="34" charset="0"/>
              <a:cs typeface="Arial" panose="020B0604020202020204" pitchFamily="34" charset="0"/>
            </a:endParaRP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Streaming, Storm</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AWS, Azure, </a:t>
            </a:r>
            <a:r>
              <a:rPr lang="en-US" sz="1100" dirty="0" err="1">
                <a:latin typeface="Arial" panose="020B0604020202020204" pitchFamily="34" charset="0"/>
                <a:cs typeface="Arial" panose="020B0604020202020204" pitchFamily="34" charset="0"/>
              </a:rPr>
              <a:t>Kylo</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Qubole</a:t>
            </a:r>
            <a:r>
              <a:rPr lang="en-US" sz="1100" dirty="0">
                <a:latin typeface="Arial" panose="020B0604020202020204" pitchFamily="34" charset="0"/>
                <a:cs typeface="Arial" panose="020B0604020202020204" pitchFamily="34" charset="0"/>
              </a:rPr>
              <a:t>, Databricks</a:t>
            </a:r>
          </a:p>
        </p:txBody>
      </p:sp>
      <p:sp>
        <p:nvSpPr>
          <p:cNvPr id="97" name="TextBox 96">
            <a:extLst>
              <a:ext uri="{FF2B5EF4-FFF2-40B4-BE49-F238E27FC236}">
                <a16:creationId xmlns:a16="http://schemas.microsoft.com/office/drawing/2014/main" id="{95D43177-AC0C-5849-8B18-49D25E92367A}"/>
              </a:ext>
            </a:extLst>
          </p:cNvPr>
          <p:cNvSpPr txBox="1"/>
          <p:nvPr/>
        </p:nvSpPr>
        <p:spPr>
          <a:xfrm>
            <a:off x="3654795" y="5472316"/>
            <a:ext cx="2478832" cy="625812"/>
          </a:xfrm>
          <a:prstGeom prst="rect">
            <a:avLst/>
          </a:prstGeom>
          <a:noFill/>
        </p:spPr>
        <p:txBody>
          <a:bodyPr wrap="square" numCol="1" rtlCol="0">
            <a:spAutoFit/>
          </a:bodyPr>
          <a:lstStyle/>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Organizational Change Mgmt</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Governance</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Maturity Assessments</a:t>
            </a:r>
          </a:p>
        </p:txBody>
      </p:sp>
    </p:spTree>
    <p:extLst>
      <p:ext uri="{BB962C8B-B14F-4D97-AF65-F5344CB8AC3E}">
        <p14:creationId xmlns:p14="http://schemas.microsoft.com/office/powerpoint/2010/main" val="2199206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CC6-6935-4C67-BF58-FCA1479727D7}"/>
              </a:ext>
            </a:extLst>
          </p:cNvPr>
          <p:cNvSpPr>
            <a:spLocks noGrp="1"/>
          </p:cNvSpPr>
          <p:nvPr>
            <p:ph type="title"/>
          </p:nvPr>
        </p:nvSpPr>
        <p:spPr/>
        <p:txBody>
          <a:bodyPr/>
          <a:lstStyle/>
          <a:p>
            <a:r>
              <a:rPr lang="en-US" dirty="0"/>
              <a:t>Expertise in Cloud platforms</a:t>
            </a:r>
          </a:p>
        </p:txBody>
      </p:sp>
      <p:cxnSp>
        <p:nvCxnSpPr>
          <p:cNvPr id="3" name="Straight Arrow Connector 2">
            <a:extLst>
              <a:ext uri="{FF2B5EF4-FFF2-40B4-BE49-F238E27FC236}">
                <a16:creationId xmlns:a16="http://schemas.microsoft.com/office/drawing/2014/main" id="{D2F93832-DB19-4946-B39B-AB10D9168352}"/>
              </a:ext>
            </a:extLst>
          </p:cNvPr>
          <p:cNvCxnSpPr/>
          <p:nvPr/>
        </p:nvCxnSpPr>
        <p:spPr>
          <a:xfrm flipV="1">
            <a:off x="521292" y="4942202"/>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BF608AE-D078-4FCF-BF55-B2E6D24D3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125" y="3528135"/>
            <a:ext cx="1783710" cy="649730"/>
          </a:xfrm>
          <a:prstGeom prst="rect">
            <a:avLst/>
          </a:prstGeom>
        </p:spPr>
      </p:pic>
      <p:sp>
        <p:nvSpPr>
          <p:cNvPr id="8" name="TextBox 7">
            <a:extLst>
              <a:ext uri="{FF2B5EF4-FFF2-40B4-BE49-F238E27FC236}">
                <a16:creationId xmlns:a16="http://schemas.microsoft.com/office/drawing/2014/main" id="{9F7DC8F7-8568-48EC-B6A2-2F3F1818960E}"/>
              </a:ext>
            </a:extLst>
          </p:cNvPr>
          <p:cNvSpPr txBox="1"/>
          <p:nvPr/>
        </p:nvSpPr>
        <p:spPr>
          <a:xfrm>
            <a:off x="2411804" y="3248733"/>
            <a:ext cx="4661961" cy="129266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LV is </a:t>
            </a:r>
            <a:r>
              <a:rPr lang="en-IN" sz="1200" b="1" dirty="0">
                <a:latin typeface="Arial" panose="020B0604020202020204" pitchFamily="34" charset="0"/>
                <a:ea typeface="Segoe UI" panose="020B0502040204020203" pitchFamily="34" charset="0"/>
                <a:cs typeface="Arial" panose="020B0604020202020204" pitchFamily="34" charset="0"/>
              </a:rPr>
              <a:t>Advanced Analytics Consulting Partner</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Key Presenters of </a:t>
            </a:r>
            <a:r>
              <a:rPr lang="en-IN" sz="1200" b="1" dirty="0">
                <a:latin typeface="Arial" panose="020B0604020202020204" pitchFamily="34" charset="0"/>
                <a:ea typeface="Segoe UI" panose="020B0502040204020203" pitchFamily="34" charset="0"/>
                <a:cs typeface="Arial" panose="020B0604020202020204" pitchFamily="34" charset="0"/>
              </a:rPr>
              <a:t>AWS Re-Invent, Business Summit</a:t>
            </a:r>
          </a:p>
          <a:p>
            <a:pPr marL="285750" indent="-285750">
              <a:buFont typeface="Wingdings" panose="05000000000000000000" pitchFamily="2" charset="2"/>
              <a:buChar char="§"/>
            </a:pPr>
            <a:r>
              <a:rPr lang="en-IN" sz="1200" b="1" dirty="0">
                <a:latin typeface="Arial" panose="020B0604020202020204" pitchFamily="34" charset="0"/>
                <a:ea typeface="Segoe UI" panose="020B0502040204020203" pitchFamily="34" charset="0"/>
                <a:cs typeface="Arial" panose="020B0604020202020204" pitchFamily="34" charset="0"/>
              </a:rPr>
              <a:t>60 TB </a:t>
            </a:r>
            <a:r>
              <a:rPr lang="en-IN" sz="1200" dirty="0">
                <a:latin typeface="Arial" panose="020B0604020202020204" pitchFamily="34" charset="0"/>
                <a:ea typeface="Segoe UI" panose="020B0502040204020203" pitchFamily="34" charset="0"/>
                <a:cs typeface="Arial" panose="020B0604020202020204" pitchFamily="34" charset="0"/>
              </a:rPr>
              <a:t>cloud migration exercise completed in </a:t>
            </a:r>
            <a:r>
              <a:rPr lang="en-IN" sz="1200" b="1" dirty="0">
                <a:latin typeface="Arial" panose="020B0604020202020204" pitchFamily="34" charset="0"/>
                <a:ea typeface="Segoe UI" panose="020B0502040204020203" pitchFamily="34" charset="0"/>
                <a:cs typeface="Arial" panose="020B0604020202020204" pitchFamily="34" charset="0"/>
              </a:rPr>
              <a:t>3 months</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Processing 500+ GB </a:t>
            </a:r>
            <a:r>
              <a:rPr lang="en-IN" sz="1200" b="1" i="1" dirty="0">
                <a:latin typeface="Arial" panose="020B0604020202020204" pitchFamily="34" charset="0"/>
                <a:ea typeface="Segoe UI" panose="020B0502040204020203" pitchFamily="34" charset="0"/>
                <a:cs typeface="Arial" panose="020B0604020202020204" pitchFamily="34" charset="0"/>
              </a:rPr>
              <a:t>unstructured data</a:t>
            </a:r>
            <a:r>
              <a:rPr lang="en-IN" sz="1200" dirty="0">
                <a:latin typeface="Arial" panose="020B0604020202020204" pitchFamily="34" charset="0"/>
                <a:ea typeface="Segoe UI" panose="020B0502040204020203" pitchFamily="34" charset="0"/>
                <a:cs typeface="Arial" panose="020B0604020202020204" pitchFamily="34" charset="0"/>
              </a:rPr>
              <a:t> per week</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Multiple enterprise solutions deployment experience</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AWS using Amazon ML, Cloudsearch, Kinesis, QuickSight etc. </a:t>
            </a:r>
          </a:p>
        </p:txBody>
      </p:sp>
      <p:sp>
        <p:nvSpPr>
          <p:cNvPr id="10" name="TextBox 9">
            <a:extLst>
              <a:ext uri="{FF2B5EF4-FFF2-40B4-BE49-F238E27FC236}">
                <a16:creationId xmlns:a16="http://schemas.microsoft.com/office/drawing/2014/main" id="{417F269B-4280-445B-BEFB-E3F98CC10527}"/>
              </a:ext>
            </a:extLst>
          </p:cNvPr>
          <p:cNvSpPr txBox="1"/>
          <p:nvPr/>
        </p:nvSpPr>
        <p:spPr>
          <a:xfrm>
            <a:off x="2411804" y="5300374"/>
            <a:ext cx="5150368" cy="1107996"/>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Extensive experience in handling GCP products- AppScript, CloudSQL, Appmaker, Big Query etc. Deep Technical Capabilities to work in this platform</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Multiple solutions deployment experience for Google projects</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GCP using MapR, Cloud ML, Cloud dataflow, Google data studio, Cloud SQL</a:t>
            </a:r>
          </a:p>
        </p:txBody>
      </p:sp>
      <p:pic>
        <p:nvPicPr>
          <p:cNvPr id="11" name="Picture 4" descr="Image result for google cloud platform logo png">
            <a:extLst>
              <a:ext uri="{FF2B5EF4-FFF2-40B4-BE49-F238E27FC236}">
                <a16:creationId xmlns:a16="http://schemas.microsoft.com/office/drawing/2014/main" id="{58F56485-F0AC-42F7-9576-88BB3BD3FE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77" y="5348234"/>
            <a:ext cx="1638406" cy="10122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CD5EEB7-E737-4639-AAC8-C0391E12D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7932" y="3551444"/>
            <a:ext cx="1051521" cy="268454"/>
          </a:xfrm>
          <a:prstGeom prst="rect">
            <a:avLst/>
          </a:prstGeom>
        </p:spPr>
      </p:pic>
      <p:pic>
        <p:nvPicPr>
          <p:cNvPr id="14" name="Picture 13">
            <a:extLst>
              <a:ext uri="{FF2B5EF4-FFF2-40B4-BE49-F238E27FC236}">
                <a16:creationId xmlns:a16="http://schemas.microsoft.com/office/drawing/2014/main" id="{8F1AE55A-F811-4E4D-8912-A0298607AC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031" y="3551444"/>
            <a:ext cx="921595" cy="353725"/>
          </a:xfrm>
          <a:prstGeom prst="rect">
            <a:avLst/>
          </a:prstGeom>
        </p:spPr>
      </p:pic>
      <p:pic>
        <p:nvPicPr>
          <p:cNvPr id="15" name="Picture 22" descr="Image result for bmw logo transparent background">
            <a:extLst>
              <a:ext uri="{FF2B5EF4-FFF2-40B4-BE49-F238E27FC236}">
                <a16:creationId xmlns:a16="http://schemas.microsoft.com/office/drawing/2014/main" id="{7BB70940-2A6D-4924-B6CF-CFB5DFBFCC6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23993" y="4088682"/>
            <a:ext cx="566866" cy="56686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D9C554D-733A-4CB4-AB79-5506AFDCBF82}"/>
              </a:ext>
            </a:extLst>
          </p:cNvPr>
          <p:cNvSpPr/>
          <p:nvPr/>
        </p:nvSpPr>
        <p:spPr>
          <a:xfrm>
            <a:off x="8635817" y="1042869"/>
            <a:ext cx="1560620" cy="377017"/>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latin typeface="Arial" panose="020B0604020202020204" pitchFamily="34" charset="0"/>
                <a:cs typeface="Arial" panose="020B0604020202020204" pitchFamily="34" charset="0"/>
              </a:rPr>
              <a:t>Key Clients</a:t>
            </a:r>
          </a:p>
        </p:txBody>
      </p:sp>
      <p:pic>
        <p:nvPicPr>
          <p:cNvPr id="17" name="Picture 16">
            <a:extLst>
              <a:ext uri="{FF2B5EF4-FFF2-40B4-BE49-F238E27FC236}">
                <a16:creationId xmlns:a16="http://schemas.microsoft.com/office/drawing/2014/main" id="{6CA8DAFD-A18B-4B0C-9CE2-520B25310237}"/>
              </a:ext>
            </a:extLst>
          </p:cNvPr>
          <p:cNvPicPr>
            <a:picLocks noChangeAspect="1"/>
          </p:cNvPicPr>
          <p:nvPr/>
        </p:nvPicPr>
        <p:blipFill rotWithShape="1">
          <a:blip r:embed="rId8"/>
          <a:srcRect l="5584" t="11111" r="81135" b="83104"/>
          <a:stretch/>
        </p:blipFill>
        <p:spPr>
          <a:xfrm>
            <a:off x="7912795" y="5486101"/>
            <a:ext cx="1571568" cy="385069"/>
          </a:xfrm>
          <a:prstGeom prst="rect">
            <a:avLst/>
          </a:prstGeom>
        </p:spPr>
      </p:pic>
      <p:pic>
        <p:nvPicPr>
          <p:cNvPr id="18" name="Picture 17">
            <a:extLst>
              <a:ext uri="{FF2B5EF4-FFF2-40B4-BE49-F238E27FC236}">
                <a16:creationId xmlns:a16="http://schemas.microsoft.com/office/drawing/2014/main" id="{5DE3196C-E07A-44C7-9CF7-4D83E9743D50}"/>
              </a:ext>
            </a:extLst>
          </p:cNvPr>
          <p:cNvPicPr>
            <a:picLocks noChangeAspect="1"/>
          </p:cNvPicPr>
          <p:nvPr/>
        </p:nvPicPr>
        <p:blipFill rotWithShape="1">
          <a:blip r:embed="rId9"/>
          <a:srcRect l="4918" t="11111" r="86418" b="84306"/>
          <a:stretch/>
        </p:blipFill>
        <p:spPr>
          <a:xfrm>
            <a:off x="8712931" y="5911968"/>
            <a:ext cx="1453314" cy="432409"/>
          </a:xfrm>
          <a:prstGeom prst="rect">
            <a:avLst/>
          </a:prstGeom>
        </p:spPr>
      </p:pic>
      <p:pic>
        <p:nvPicPr>
          <p:cNvPr id="21" name="Picture 20">
            <a:extLst>
              <a:ext uri="{FF2B5EF4-FFF2-40B4-BE49-F238E27FC236}">
                <a16:creationId xmlns:a16="http://schemas.microsoft.com/office/drawing/2014/main" id="{78654346-3207-4EC4-8194-C2DF3E46FBC7}"/>
              </a:ext>
            </a:extLst>
          </p:cNvPr>
          <p:cNvPicPr>
            <a:picLocks noChangeAspect="1"/>
          </p:cNvPicPr>
          <p:nvPr/>
        </p:nvPicPr>
        <p:blipFill>
          <a:blip r:embed="rId10"/>
          <a:stretch>
            <a:fillRect/>
          </a:stretch>
        </p:blipFill>
        <p:spPr>
          <a:xfrm>
            <a:off x="9641256" y="5482045"/>
            <a:ext cx="1417996" cy="379464"/>
          </a:xfrm>
          <a:prstGeom prst="rect">
            <a:avLst/>
          </a:prstGeom>
        </p:spPr>
      </p:pic>
      <p:cxnSp>
        <p:nvCxnSpPr>
          <p:cNvPr id="22" name="Straight Arrow Connector 21">
            <a:extLst>
              <a:ext uri="{FF2B5EF4-FFF2-40B4-BE49-F238E27FC236}">
                <a16:creationId xmlns:a16="http://schemas.microsoft.com/office/drawing/2014/main" id="{CCF4320A-E35F-4BB5-89AD-1754A44A75A6}"/>
              </a:ext>
            </a:extLst>
          </p:cNvPr>
          <p:cNvCxnSpPr/>
          <p:nvPr/>
        </p:nvCxnSpPr>
        <p:spPr>
          <a:xfrm>
            <a:off x="521292" y="929145"/>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9CAE1C-25A1-472C-831E-FABE84FC87CB}"/>
              </a:ext>
            </a:extLst>
          </p:cNvPr>
          <p:cNvCxnSpPr/>
          <p:nvPr/>
        </p:nvCxnSpPr>
        <p:spPr>
          <a:xfrm>
            <a:off x="521292" y="2821739"/>
            <a:ext cx="713232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36ED6A0-A32C-456A-B058-30E6F4B6DD08}"/>
              </a:ext>
            </a:extLst>
          </p:cNvPr>
          <p:cNvSpPr txBox="1"/>
          <p:nvPr/>
        </p:nvSpPr>
        <p:spPr>
          <a:xfrm>
            <a:off x="2411804" y="1286750"/>
            <a:ext cx="5616902" cy="1107996"/>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LatentView is a </a:t>
            </a:r>
            <a:r>
              <a:rPr lang="en-IN" sz="1200" b="1" dirty="0">
                <a:latin typeface="Arial" panose="020B0604020202020204" pitchFamily="34" charset="0"/>
                <a:ea typeface="Segoe UI" panose="020B0502040204020203" pitchFamily="34" charset="0"/>
                <a:cs typeface="Arial" panose="020B0604020202020204" pitchFamily="34" charset="0"/>
              </a:rPr>
              <a:t>Microsoft Gold Analytics Partner</a:t>
            </a:r>
          </a:p>
          <a:p>
            <a:pPr marL="285750" indent="-285750">
              <a:buFont typeface="Wingdings" panose="05000000000000000000" pitchFamily="2" charset="2"/>
              <a:buChar char="§"/>
            </a:pPr>
            <a:r>
              <a:rPr lang="en-IN" sz="1200" b="1" dirty="0">
                <a:latin typeface="Arial" panose="020B0604020202020204" pitchFamily="34" charset="0"/>
                <a:ea typeface="Segoe UI" panose="020B0502040204020203" pitchFamily="34" charset="0"/>
                <a:cs typeface="Arial" panose="020B0604020202020204" pitchFamily="34" charset="0"/>
              </a:rPr>
              <a:t>Model Automation Framework </a:t>
            </a:r>
            <a:r>
              <a:rPr lang="en-IN" sz="1200" dirty="0">
                <a:latin typeface="Arial" panose="020B0604020202020204" pitchFamily="34" charset="0"/>
                <a:ea typeface="Segoe UI" panose="020B0502040204020203" pitchFamily="34" charset="0"/>
                <a:cs typeface="Arial" panose="020B0604020202020204" pitchFamily="34" charset="0"/>
              </a:rPr>
              <a:t>– LatentView scalable ML solution built in Azure hosted on Microsoft Appsource (</a:t>
            </a:r>
            <a:r>
              <a:rPr lang="en-IN" sz="1200" dirty="0">
                <a:latin typeface="Arial" panose="020B0604020202020204" pitchFamily="34" charset="0"/>
                <a:ea typeface="Segoe UI" panose="020B0502040204020203" pitchFamily="34" charset="0"/>
                <a:cs typeface="Arial" panose="020B0604020202020204" pitchFamily="34" charset="0"/>
                <a:hlinkClick r:id="rId11"/>
              </a:rPr>
              <a:t>link</a:t>
            </a:r>
            <a:r>
              <a:rPr lang="en-IN" sz="1200" dirty="0">
                <a:latin typeface="Arial" panose="020B0604020202020204" pitchFamily="34" charset="0"/>
                <a:ea typeface="Segoe UI" panose="020B0502040204020203" pitchFamily="34" charset="0"/>
                <a:cs typeface="Arial" panose="020B0604020202020204" pitchFamily="34" charset="0"/>
              </a:rPr>
              <a:t>)</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Key Participants of </a:t>
            </a:r>
            <a:r>
              <a:rPr lang="en-IN" sz="1200" b="1" i="1" dirty="0">
                <a:latin typeface="Arial" panose="020B0604020202020204" pitchFamily="34" charset="0"/>
                <a:ea typeface="Segoe UI" panose="020B0502040204020203" pitchFamily="34" charset="0"/>
                <a:cs typeface="Arial" panose="020B0604020202020204" pitchFamily="34" charset="0"/>
              </a:rPr>
              <a:t>MS Tech-ED 2014, Azure Training</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Azure using AzureML, PowerBI, Azure data factory, Azure Search, Azure data lake analytics etc. </a:t>
            </a:r>
          </a:p>
        </p:txBody>
      </p:sp>
      <p:pic>
        <p:nvPicPr>
          <p:cNvPr id="25" name="Picture 24">
            <a:extLst>
              <a:ext uri="{FF2B5EF4-FFF2-40B4-BE49-F238E27FC236}">
                <a16:creationId xmlns:a16="http://schemas.microsoft.com/office/drawing/2014/main" id="{2CE6B518-DB74-4A50-A654-286EB3893605}"/>
              </a:ext>
            </a:extLst>
          </p:cNvPr>
          <p:cNvPicPr>
            <a:picLocks noChangeAspect="1"/>
          </p:cNvPicPr>
          <p:nvPr/>
        </p:nvPicPr>
        <p:blipFill rotWithShape="1">
          <a:blip r:embed="rId12"/>
          <a:srcRect l="4917" t="27822" r="81136" b="58864"/>
          <a:stretch/>
        </p:blipFill>
        <p:spPr>
          <a:xfrm>
            <a:off x="8148252" y="1825729"/>
            <a:ext cx="875741" cy="470289"/>
          </a:xfrm>
          <a:prstGeom prst="rect">
            <a:avLst/>
          </a:prstGeom>
        </p:spPr>
      </p:pic>
      <p:pic>
        <p:nvPicPr>
          <p:cNvPr id="26" name="Picture 25">
            <a:extLst>
              <a:ext uri="{FF2B5EF4-FFF2-40B4-BE49-F238E27FC236}">
                <a16:creationId xmlns:a16="http://schemas.microsoft.com/office/drawing/2014/main" id="{68BB1BF9-318F-4AA6-803A-D637F03AD600}"/>
              </a:ext>
            </a:extLst>
          </p:cNvPr>
          <p:cNvPicPr>
            <a:picLocks noChangeAspect="1"/>
          </p:cNvPicPr>
          <p:nvPr/>
        </p:nvPicPr>
        <p:blipFill>
          <a:blip r:embed="rId13"/>
          <a:stretch>
            <a:fillRect/>
          </a:stretch>
        </p:blipFill>
        <p:spPr>
          <a:xfrm>
            <a:off x="9259450" y="1735219"/>
            <a:ext cx="1504579" cy="578684"/>
          </a:xfrm>
          <a:prstGeom prst="rect">
            <a:avLst/>
          </a:prstGeom>
        </p:spPr>
      </p:pic>
      <p:pic>
        <p:nvPicPr>
          <p:cNvPr id="27" name="Picture 2" descr="Image result for microsoft azure site:microsoft.com">
            <a:extLst>
              <a:ext uri="{FF2B5EF4-FFF2-40B4-BE49-F238E27FC236}">
                <a16:creationId xmlns:a16="http://schemas.microsoft.com/office/drawing/2014/main" id="{A9C7F2BD-62D6-44C5-8E51-5F65E16E7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3690" y="1253578"/>
            <a:ext cx="1657462" cy="11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790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Iterative Framework</a:t>
            </a:r>
          </a:p>
        </p:txBody>
      </p:sp>
      <p:grpSp>
        <p:nvGrpSpPr>
          <p:cNvPr id="6" name="Group 5">
            <a:extLst>
              <a:ext uri="{FF2B5EF4-FFF2-40B4-BE49-F238E27FC236}">
                <a16:creationId xmlns:a16="http://schemas.microsoft.com/office/drawing/2014/main" id="{84EC401F-0FB4-4C96-99E6-D3500BFCCE41}"/>
              </a:ext>
            </a:extLst>
          </p:cNvPr>
          <p:cNvGrpSpPr/>
          <p:nvPr/>
        </p:nvGrpSpPr>
        <p:grpSpPr>
          <a:xfrm>
            <a:off x="4049322" y="3029963"/>
            <a:ext cx="3999793" cy="1963636"/>
            <a:chOff x="5413858" y="1450616"/>
            <a:chExt cx="3399982" cy="2036571"/>
          </a:xfrm>
          <a:noFill/>
        </p:grpSpPr>
        <p:sp>
          <p:nvSpPr>
            <p:cNvPr id="7" name="Oval 6">
              <a:extLst>
                <a:ext uri="{FF2B5EF4-FFF2-40B4-BE49-F238E27FC236}">
                  <a16:creationId xmlns:a16="http://schemas.microsoft.com/office/drawing/2014/main" id="{DC635F09-2C4A-4DD4-B54A-9A89BF5DC8C3}"/>
                </a:ext>
              </a:extLst>
            </p:cNvPr>
            <p:cNvSpPr/>
            <p:nvPr/>
          </p:nvSpPr>
          <p:spPr>
            <a:xfrm>
              <a:off x="5446258" y="1450616"/>
              <a:ext cx="3338335" cy="2036571"/>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8" name="Flowchart: Merge 7">
              <a:extLst>
                <a:ext uri="{FF2B5EF4-FFF2-40B4-BE49-F238E27FC236}">
                  <a16:creationId xmlns:a16="http://schemas.microsoft.com/office/drawing/2014/main" id="{CF80342E-CE51-49B4-8339-624B5B561216}"/>
                </a:ext>
              </a:extLst>
            </p:cNvPr>
            <p:cNvSpPr/>
            <p:nvPr/>
          </p:nvSpPr>
          <p:spPr>
            <a:xfrm rot="10800000">
              <a:off x="5413858" y="2463501"/>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latin typeface="Arial" panose="020B0604020202020204" pitchFamily="34" charset="0"/>
                <a:cs typeface="Arial" panose="020B0604020202020204" pitchFamily="34" charset="0"/>
              </a:endParaRPr>
            </a:p>
          </p:txBody>
        </p:sp>
        <p:sp>
          <p:nvSpPr>
            <p:cNvPr id="9" name="Flowchart: Merge 8">
              <a:extLst>
                <a:ext uri="{FF2B5EF4-FFF2-40B4-BE49-F238E27FC236}">
                  <a16:creationId xmlns:a16="http://schemas.microsoft.com/office/drawing/2014/main" id="{820BB2E7-CFAA-4624-B015-02316BC61D67}"/>
                </a:ext>
              </a:extLst>
            </p:cNvPr>
            <p:cNvSpPr/>
            <p:nvPr/>
          </p:nvSpPr>
          <p:spPr>
            <a:xfrm>
              <a:off x="8749040" y="2463502"/>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C0F27EB-F9D6-43BD-A6A7-E7C3272CBAFC}"/>
              </a:ext>
            </a:extLst>
          </p:cNvPr>
          <p:cNvGrpSpPr/>
          <p:nvPr/>
        </p:nvGrpSpPr>
        <p:grpSpPr>
          <a:xfrm>
            <a:off x="3478373" y="3029963"/>
            <a:ext cx="5250561" cy="2618182"/>
            <a:chOff x="5744999" y="1302949"/>
            <a:chExt cx="2440801" cy="2376000"/>
          </a:xfrm>
          <a:noFill/>
        </p:grpSpPr>
        <p:sp>
          <p:nvSpPr>
            <p:cNvPr id="11" name="Oval 10">
              <a:extLst>
                <a:ext uri="{FF2B5EF4-FFF2-40B4-BE49-F238E27FC236}">
                  <a16:creationId xmlns:a16="http://schemas.microsoft.com/office/drawing/2014/main" id="{2BD0DEA1-E6C8-4C8A-ABA7-1CFAE0FC115F}"/>
                </a:ext>
              </a:extLst>
            </p:cNvPr>
            <p:cNvSpPr/>
            <p:nvPr/>
          </p:nvSpPr>
          <p:spPr>
            <a:xfrm>
              <a:off x="5777400" y="1302949"/>
              <a:ext cx="2376000" cy="2376000"/>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2" name="Flowchart: Merge 11">
              <a:extLst>
                <a:ext uri="{FF2B5EF4-FFF2-40B4-BE49-F238E27FC236}">
                  <a16:creationId xmlns:a16="http://schemas.microsoft.com/office/drawing/2014/main" id="{8E3837B0-5C6D-45F1-9CE4-15D299A7176F}"/>
                </a:ext>
              </a:extLst>
            </p:cNvPr>
            <p:cNvSpPr/>
            <p:nvPr/>
          </p:nvSpPr>
          <p:spPr>
            <a:xfrm rot="10800000">
              <a:off x="5744999" y="2438400"/>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3" name="Flowchart: Merge 12">
              <a:extLst>
                <a:ext uri="{FF2B5EF4-FFF2-40B4-BE49-F238E27FC236}">
                  <a16:creationId xmlns:a16="http://schemas.microsoft.com/office/drawing/2014/main" id="{E725961C-9AC6-4083-B266-F66A2E8FF488}"/>
                </a:ext>
              </a:extLst>
            </p:cNvPr>
            <p:cNvSpPr/>
            <p:nvPr/>
          </p:nvSpPr>
          <p:spPr>
            <a:xfrm rot="10800000" flipV="1">
              <a:off x="8121000" y="2394259"/>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E1C77745-E88A-41F5-B4D5-003103F697D3}"/>
              </a:ext>
            </a:extLst>
          </p:cNvPr>
          <p:cNvGrpSpPr/>
          <p:nvPr/>
        </p:nvGrpSpPr>
        <p:grpSpPr>
          <a:xfrm>
            <a:off x="2814953" y="3029963"/>
            <a:ext cx="6563201" cy="3272727"/>
            <a:chOff x="5744999" y="1302949"/>
            <a:chExt cx="2440801" cy="2376000"/>
          </a:xfrm>
          <a:noFill/>
        </p:grpSpPr>
        <p:sp>
          <p:nvSpPr>
            <p:cNvPr id="15" name="Oval 14">
              <a:extLst>
                <a:ext uri="{FF2B5EF4-FFF2-40B4-BE49-F238E27FC236}">
                  <a16:creationId xmlns:a16="http://schemas.microsoft.com/office/drawing/2014/main" id="{6ADACC88-C3FA-4E8D-9A19-CF53AAE03A22}"/>
                </a:ext>
              </a:extLst>
            </p:cNvPr>
            <p:cNvSpPr/>
            <p:nvPr/>
          </p:nvSpPr>
          <p:spPr>
            <a:xfrm>
              <a:off x="5777400" y="1302949"/>
              <a:ext cx="2376000" cy="2376000"/>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6" name="Flowchart: Merge 15">
              <a:extLst>
                <a:ext uri="{FF2B5EF4-FFF2-40B4-BE49-F238E27FC236}">
                  <a16:creationId xmlns:a16="http://schemas.microsoft.com/office/drawing/2014/main" id="{528EA264-FF4B-48F5-B5AF-A408A23236F4}"/>
                </a:ext>
              </a:extLst>
            </p:cNvPr>
            <p:cNvSpPr/>
            <p:nvPr/>
          </p:nvSpPr>
          <p:spPr>
            <a:xfrm rot="10800000">
              <a:off x="5744999" y="2438400"/>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7" name="Flowchart: Merge 16">
              <a:extLst>
                <a:ext uri="{FF2B5EF4-FFF2-40B4-BE49-F238E27FC236}">
                  <a16:creationId xmlns:a16="http://schemas.microsoft.com/office/drawing/2014/main" id="{DA44C96D-5471-4F48-A38A-02BEDA647D29}"/>
                </a:ext>
              </a:extLst>
            </p:cNvPr>
            <p:cNvSpPr/>
            <p:nvPr/>
          </p:nvSpPr>
          <p:spPr>
            <a:xfrm rot="10800000" flipV="1">
              <a:off x="8121000" y="2432911"/>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F7E9E94D-9301-4C80-AF36-13A83BD3271E}"/>
              </a:ext>
            </a:extLst>
          </p:cNvPr>
          <p:cNvSpPr/>
          <p:nvPr/>
        </p:nvSpPr>
        <p:spPr>
          <a:xfrm>
            <a:off x="5710245" y="2847055"/>
            <a:ext cx="935662" cy="228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D169872-1C97-40DB-A7DB-387CF53BC840}"/>
              </a:ext>
            </a:extLst>
          </p:cNvPr>
          <p:cNvSpPr/>
          <p:nvPr/>
        </p:nvSpPr>
        <p:spPr>
          <a:xfrm>
            <a:off x="5341311" y="987961"/>
            <a:ext cx="1636364" cy="1145455"/>
          </a:xfrm>
          <a:prstGeom prst="ellipse">
            <a:avLst/>
          </a:prstGeom>
          <a:solidFill>
            <a:schemeClr val="accent2">
              <a:lumMod val="20000"/>
              <a:lumOff val="80000"/>
            </a:schemeClr>
          </a:solidFill>
          <a:ln w="127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1" name="Text Box 20">
            <a:extLst>
              <a:ext uri="{FF2B5EF4-FFF2-40B4-BE49-F238E27FC236}">
                <a16:creationId xmlns:a16="http://schemas.microsoft.com/office/drawing/2014/main" id="{C1469D59-BC77-4874-9A9F-07785AEDCE1B}"/>
              </a:ext>
            </a:extLst>
          </p:cNvPr>
          <p:cNvSpPr txBox="1">
            <a:spLocks noChangeArrowheads="1"/>
          </p:cNvSpPr>
          <p:nvPr/>
        </p:nvSpPr>
        <p:spPr bwMode="ltGray">
          <a:xfrm>
            <a:off x="5062832" y="825077"/>
            <a:ext cx="2197620"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1. Business Understanding</a:t>
            </a:r>
          </a:p>
        </p:txBody>
      </p:sp>
      <p:sp>
        <p:nvSpPr>
          <p:cNvPr id="22" name="Text Box 20">
            <a:extLst>
              <a:ext uri="{FF2B5EF4-FFF2-40B4-BE49-F238E27FC236}">
                <a16:creationId xmlns:a16="http://schemas.microsoft.com/office/drawing/2014/main" id="{FADBA309-1B66-420A-A6C2-976F4906983C}"/>
              </a:ext>
            </a:extLst>
          </p:cNvPr>
          <p:cNvSpPr txBox="1">
            <a:spLocks noChangeArrowheads="1"/>
          </p:cNvSpPr>
          <p:nvPr/>
        </p:nvSpPr>
        <p:spPr bwMode="ltGray">
          <a:xfrm>
            <a:off x="6342750" y="1535847"/>
            <a:ext cx="1932067"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2. Data Understanding</a:t>
            </a:r>
          </a:p>
        </p:txBody>
      </p:sp>
      <p:sp>
        <p:nvSpPr>
          <p:cNvPr id="23" name="Text Box 20">
            <a:extLst>
              <a:ext uri="{FF2B5EF4-FFF2-40B4-BE49-F238E27FC236}">
                <a16:creationId xmlns:a16="http://schemas.microsoft.com/office/drawing/2014/main" id="{16D20C2F-362F-48CB-BDC8-435F3B1F05D4}"/>
              </a:ext>
            </a:extLst>
          </p:cNvPr>
          <p:cNvSpPr txBox="1">
            <a:spLocks noChangeArrowheads="1"/>
          </p:cNvSpPr>
          <p:nvPr/>
        </p:nvSpPr>
        <p:spPr bwMode="ltGray">
          <a:xfrm>
            <a:off x="4125552" y="1505924"/>
            <a:ext cx="1819265"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3. Wireframe Design</a:t>
            </a:r>
            <a:endParaRPr lang="en-US" sz="1000" kern="0" dirty="0">
              <a:solidFill>
                <a:srgbClr val="000000"/>
              </a:solidFill>
              <a:latin typeface="Arial" panose="020B0604020202020204" pitchFamily="34" charset="0"/>
              <a:cs typeface="Arial" panose="020B0604020202020204" pitchFamily="34" charset="0"/>
            </a:endParaRPr>
          </a:p>
        </p:txBody>
      </p:sp>
      <p:sp>
        <p:nvSpPr>
          <p:cNvPr id="24" name="Flowchart: Merge 23">
            <a:extLst>
              <a:ext uri="{FF2B5EF4-FFF2-40B4-BE49-F238E27FC236}">
                <a16:creationId xmlns:a16="http://schemas.microsoft.com/office/drawing/2014/main" id="{077E033E-8D9B-426E-8760-0257058C0EF6}"/>
              </a:ext>
            </a:extLst>
          </p:cNvPr>
          <p:cNvSpPr/>
          <p:nvPr/>
        </p:nvSpPr>
        <p:spPr>
          <a:xfrm rot="12189927">
            <a:off x="5376126" y="1338041"/>
            <a:ext cx="38608" cy="39271"/>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5" name="Flowchart: Merge 24">
            <a:extLst>
              <a:ext uri="{FF2B5EF4-FFF2-40B4-BE49-F238E27FC236}">
                <a16:creationId xmlns:a16="http://schemas.microsoft.com/office/drawing/2014/main" id="{7991364C-6920-4CEC-BB9F-AC1C94760082}"/>
              </a:ext>
            </a:extLst>
          </p:cNvPr>
          <p:cNvSpPr/>
          <p:nvPr/>
        </p:nvSpPr>
        <p:spPr>
          <a:xfrm rot="20006761">
            <a:off x="6893357" y="1312395"/>
            <a:ext cx="38608" cy="39271"/>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6" name="Flowchart: Merge 25">
            <a:extLst>
              <a:ext uri="{FF2B5EF4-FFF2-40B4-BE49-F238E27FC236}">
                <a16:creationId xmlns:a16="http://schemas.microsoft.com/office/drawing/2014/main" id="{F4ED26EC-883B-404A-85B3-79649F281638}"/>
              </a:ext>
            </a:extLst>
          </p:cNvPr>
          <p:cNvSpPr/>
          <p:nvPr/>
        </p:nvSpPr>
        <p:spPr>
          <a:xfrm rot="5635591">
            <a:off x="6125092" y="2114112"/>
            <a:ext cx="39271" cy="38608"/>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A44DD4F0-0E25-46D3-8678-568C5801C967}"/>
              </a:ext>
            </a:extLst>
          </p:cNvPr>
          <p:cNvGrpSpPr/>
          <p:nvPr/>
        </p:nvGrpSpPr>
        <p:grpSpPr>
          <a:xfrm>
            <a:off x="5089407" y="2509128"/>
            <a:ext cx="1996549" cy="1636364"/>
            <a:chOff x="5777400" y="1302949"/>
            <a:chExt cx="2376000" cy="2376000"/>
          </a:xfrm>
          <a:noFill/>
        </p:grpSpPr>
        <p:sp>
          <p:nvSpPr>
            <p:cNvPr id="28" name="Oval 27">
              <a:extLst>
                <a:ext uri="{FF2B5EF4-FFF2-40B4-BE49-F238E27FC236}">
                  <a16:creationId xmlns:a16="http://schemas.microsoft.com/office/drawing/2014/main" id="{2E370D32-9DF8-45EB-B3BC-72A319223993}"/>
                </a:ext>
              </a:extLst>
            </p:cNvPr>
            <p:cNvSpPr/>
            <p:nvPr/>
          </p:nvSpPr>
          <p:spPr>
            <a:xfrm>
              <a:off x="5777400" y="1302949"/>
              <a:ext cx="2376000" cy="2376000"/>
            </a:xfrm>
            <a:prstGeom prst="ellipse">
              <a:avLst/>
            </a:prstGeom>
            <a:grpFill/>
            <a:ln w="127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9" name="Flowchart: Merge 28">
              <a:extLst>
                <a:ext uri="{FF2B5EF4-FFF2-40B4-BE49-F238E27FC236}">
                  <a16:creationId xmlns:a16="http://schemas.microsoft.com/office/drawing/2014/main" id="{7B498B94-3D62-4A9E-B52D-95E3386B76D6}"/>
                </a:ext>
              </a:extLst>
            </p:cNvPr>
            <p:cNvSpPr/>
            <p:nvPr/>
          </p:nvSpPr>
          <p:spPr>
            <a:xfrm rot="9563947">
              <a:off x="5777497" y="2738391"/>
              <a:ext cx="64799" cy="64800"/>
            </a:xfrm>
            <a:prstGeom prst="flowChartMerg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sp>
        <p:nvSpPr>
          <p:cNvPr id="30" name="Text Box 20">
            <a:extLst>
              <a:ext uri="{FF2B5EF4-FFF2-40B4-BE49-F238E27FC236}">
                <a16:creationId xmlns:a16="http://schemas.microsoft.com/office/drawing/2014/main" id="{C5C11E5E-019C-4DFB-B690-79C42BD0C089}"/>
              </a:ext>
            </a:extLst>
          </p:cNvPr>
          <p:cNvSpPr txBox="1">
            <a:spLocks noChangeArrowheads="1"/>
          </p:cNvSpPr>
          <p:nvPr/>
        </p:nvSpPr>
        <p:spPr bwMode="ltGray">
          <a:xfrm>
            <a:off x="5277925" y="4892600"/>
            <a:ext cx="1749197"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4.a. ETL Team Testing</a:t>
            </a:r>
          </a:p>
        </p:txBody>
      </p:sp>
      <p:sp>
        <p:nvSpPr>
          <p:cNvPr id="31" name="Text Box 20">
            <a:extLst>
              <a:ext uri="{FF2B5EF4-FFF2-40B4-BE49-F238E27FC236}">
                <a16:creationId xmlns:a16="http://schemas.microsoft.com/office/drawing/2014/main" id="{2F8C8B2D-590A-45A7-9479-98C081A5E7D4}"/>
              </a:ext>
            </a:extLst>
          </p:cNvPr>
          <p:cNvSpPr txBox="1">
            <a:spLocks noChangeArrowheads="1"/>
          </p:cNvSpPr>
          <p:nvPr/>
        </p:nvSpPr>
        <p:spPr bwMode="ltGray">
          <a:xfrm>
            <a:off x="5137133" y="5558267"/>
            <a:ext cx="2020105"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4.b. Business User Testing</a:t>
            </a:r>
          </a:p>
        </p:txBody>
      </p:sp>
      <p:sp>
        <p:nvSpPr>
          <p:cNvPr id="32" name="Text Box 20">
            <a:extLst>
              <a:ext uri="{FF2B5EF4-FFF2-40B4-BE49-F238E27FC236}">
                <a16:creationId xmlns:a16="http://schemas.microsoft.com/office/drawing/2014/main" id="{D679DB99-7CCA-4BEF-9909-2D5E39760A2A}"/>
              </a:ext>
            </a:extLst>
          </p:cNvPr>
          <p:cNvSpPr txBox="1">
            <a:spLocks noChangeArrowheads="1"/>
          </p:cNvSpPr>
          <p:nvPr/>
        </p:nvSpPr>
        <p:spPr bwMode="ltGray">
          <a:xfrm>
            <a:off x="5438248" y="6176783"/>
            <a:ext cx="1330814"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4.c. UAT Testing</a:t>
            </a:r>
          </a:p>
        </p:txBody>
      </p:sp>
      <p:sp>
        <p:nvSpPr>
          <p:cNvPr id="33" name="Text Box 20">
            <a:extLst>
              <a:ext uri="{FF2B5EF4-FFF2-40B4-BE49-F238E27FC236}">
                <a16:creationId xmlns:a16="http://schemas.microsoft.com/office/drawing/2014/main" id="{6A2100AF-45B8-4D79-9467-19B3FC1E98F7}"/>
              </a:ext>
            </a:extLst>
          </p:cNvPr>
          <p:cNvSpPr txBox="1">
            <a:spLocks noChangeArrowheads="1"/>
          </p:cNvSpPr>
          <p:nvPr/>
        </p:nvSpPr>
        <p:spPr bwMode="ltGray">
          <a:xfrm>
            <a:off x="4496050" y="2470435"/>
            <a:ext cx="3326885"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 Dashboard Design &amp; Development</a:t>
            </a:r>
          </a:p>
        </p:txBody>
      </p:sp>
      <p:sp>
        <p:nvSpPr>
          <p:cNvPr id="34" name="Text Box 20">
            <a:extLst>
              <a:ext uri="{FF2B5EF4-FFF2-40B4-BE49-F238E27FC236}">
                <a16:creationId xmlns:a16="http://schemas.microsoft.com/office/drawing/2014/main" id="{2468BF7B-5DF8-4620-964D-57A211618174}"/>
              </a:ext>
            </a:extLst>
          </p:cNvPr>
          <p:cNvSpPr txBox="1">
            <a:spLocks noChangeArrowheads="1"/>
          </p:cNvSpPr>
          <p:nvPr/>
        </p:nvSpPr>
        <p:spPr bwMode="ltGray">
          <a:xfrm>
            <a:off x="4386369" y="2985600"/>
            <a:ext cx="1418978" cy="276999"/>
          </a:xfrm>
          <a:prstGeom prst="rect">
            <a:avLst/>
          </a:prstGeom>
          <a:solidFill>
            <a:schemeClr val="bg1"/>
          </a:solidFill>
          <a:ln w="9525" cap="flat" cmpd="sng" algn="ctr">
            <a:solidFill>
              <a:schemeClr val="bg2">
                <a:lumMod val="90000"/>
              </a:schemeClr>
            </a:solidFill>
            <a:prstDash val="sysDot"/>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Data Manipulation</a:t>
            </a:r>
          </a:p>
        </p:txBody>
      </p:sp>
      <p:sp>
        <p:nvSpPr>
          <p:cNvPr id="35" name="Text Box 20">
            <a:extLst>
              <a:ext uri="{FF2B5EF4-FFF2-40B4-BE49-F238E27FC236}">
                <a16:creationId xmlns:a16="http://schemas.microsoft.com/office/drawing/2014/main" id="{CC9DE410-FA71-408B-9D78-B279480CD57B}"/>
              </a:ext>
            </a:extLst>
          </p:cNvPr>
          <p:cNvSpPr txBox="1">
            <a:spLocks noChangeArrowheads="1"/>
          </p:cNvSpPr>
          <p:nvPr/>
        </p:nvSpPr>
        <p:spPr bwMode="ltGray">
          <a:xfrm>
            <a:off x="6499000" y="2847054"/>
            <a:ext cx="986213" cy="584775"/>
          </a:xfrm>
          <a:prstGeom prst="rect">
            <a:avLst/>
          </a:prstGeom>
          <a:solidFill>
            <a:schemeClr val="bg1"/>
          </a:solidFill>
          <a:ln w="9525" cap="flat" cmpd="sng" algn="ctr">
            <a:solidFill>
              <a:schemeClr val="bg2">
                <a:lumMod val="90000"/>
              </a:schemeClr>
            </a:solidFill>
            <a:prstDash val="sysDot"/>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Testing</a:t>
            </a:r>
          </a:p>
          <a:p>
            <a:pPr marL="171450" indent="-171450" eaLnBrk="1" hangingPunct="1">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Unit test</a:t>
            </a:r>
          </a:p>
          <a:p>
            <a:pPr marL="171450" indent="-171450" eaLnBrk="1" hangingPunct="1">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Data check</a:t>
            </a:r>
          </a:p>
        </p:txBody>
      </p:sp>
      <p:sp>
        <p:nvSpPr>
          <p:cNvPr id="36" name="Flowchart: Merge 35">
            <a:extLst>
              <a:ext uri="{FF2B5EF4-FFF2-40B4-BE49-F238E27FC236}">
                <a16:creationId xmlns:a16="http://schemas.microsoft.com/office/drawing/2014/main" id="{E124CB3B-78A0-4536-A264-224C39E1E27D}"/>
              </a:ext>
            </a:extLst>
          </p:cNvPr>
          <p:cNvSpPr/>
          <p:nvPr/>
        </p:nvSpPr>
        <p:spPr>
          <a:xfrm rot="8220072" flipH="1">
            <a:off x="7026944" y="3491806"/>
            <a:ext cx="54451" cy="44628"/>
          </a:xfrm>
          <a:prstGeom prst="flowChartMerge">
            <a:avLst/>
          </a:prstGeom>
          <a:solidFill>
            <a:schemeClr val="bg1">
              <a:lumMod val="95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37" name="Text Box 20">
            <a:extLst>
              <a:ext uri="{FF2B5EF4-FFF2-40B4-BE49-F238E27FC236}">
                <a16:creationId xmlns:a16="http://schemas.microsoft.com/office/drawing/2014/main" id="{57F4C085-671F-43BA-80BB-2BECBD03E670}"/>
              </a:ext>
            </a:extLst>
          </p:cNvPr>
          <p:cNvSpPr txBox="1">
            <a:spLocks noChangeArrowheads="1"/>
          </p:cNvSpPr>
          <p:nvPr/>
        </p:nvSpPr>
        <p:spPr bwMode="ltGray">
          <a:xfrm rot="5400000" flipH="1">
            <a:off x="7758417" y="3898516"/>
            <a:ext cx="780984"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a:t>
            </a:r>
          </a:p>
        </p:txBody>
      </p:sp>
      <p:sp>
        <p:nvSpPr>
          <p:cNvPr id="38" name="Text Box 20">
            <a:extLst>
              <a:ext uri="{FF2B5EF4-FFF2-40B4-BE49-F238E27FC236}">
                <a16:creationId xmlns:a16="http://schemas.microsoft.com/office/drawing/2014/main" id="{3A128967-66D5-4EEC-B3F9-49036C7021FE}"/>
              </a:ext>
            </a:extLst>
          </p:cNvPr>
          <p:cNvSpPr txBox="1">
            <a:spLocks noChangeArrowheads="1"/>
          </p:cNvSpPr>
          <p:nvPr/>
        </p:nvSpPr>
        <p:spPr bwMode="ltGray">
          <a:xfrm rot="5400000" flipH="1">
            <a:off x="8385504" y="4175607"/>
            <a:ext cx="82426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Review-II</a:t>
            </a:r>
          </a:p>
        </p:txBody>
      </p:sp>
      <p:sp>
        <p:nvSpPr>
          <p:cNvPr id="39" name="Text Box 20">
            <a:extLst>
              <a:ext uri="{FF2B5EF4-FFF2-40B4-BE49-F238E27FC236}">
                <a16:creationId xmlns:a16="http://schemas.microsoft.com/office/drawing/2014/main" id="{4A041401-C995-47FE-88F4-F58B79C6D194}"/>
              </a:ext>
            </a:extLst>
          </p:cNvPr>
          <p:cNvSpPr txBox="1">
            <a:spLocks noChangeArrowheads="1"/>
          </p:cNvSpPr>
          <p:nvPr/>
        </p:nvSpPr>
        <p:spPr bwMode="ltGray">
          <a:xfrm rot="5400000" flipH="1">
            <a:off x="9056592" y="4521971"/>
            <a:ext cx="86754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Review-III</a:t>
            </a:r>
          </a:p>
        </p:txBody>
      </p:sp>
      <p:sp>
        <p:nvSpPr>
          <p:cNvPr id="40" name="Text Box 20">
            <a:extLst>
              <a:ext uri="{FF2B5EF4-FFF2-40B4-BE49-F238E27FC236}">
                <a16:creationId xmlns:a16="http://schemas.microsoft.com/office/drawing/2014/main" id="{7A81288C-D3DD-4B4A-867A-0418F9AEB6DF}"/>
              </a:ext>
            </a:extLst>
          </p:cNvPr>
          <p:cNvSpPr txBox="1">
            <a:spLocks noChangeArrowheads="1"/>
          </p:cNvSpPr>
          <p:nvPr/>
        </p:nvSpPr>
        <p:spPr bwMode="ltGray">
          <a:xfrm rot="16200000">
            <a:off x="2045849" y="4501745"/>
            <a:ext cx="1311578"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Enhancement-III</a:t>
            </a:r>
          </a:p>
        </p:txBody>
      </p:sp>
      <p:sp>
        <p:nvSpPr>
          <p:cNvPr id="41" name="Text Box 20">
            <a:extLst>
              <a:ext uri="{FF2B5EF4-FFF2-40B4-BE49-F238E27FC236}">
                <a16:creationId xmlns:a16="http://schemas.microsoft.com/office/drawing/2014/main" id="{A621872C-8092-4A88-8A95-328252CEB155}"/>
              </a:ext>
            </a:extLst>
          </p:cNvPr>
          <p:cNvSpPr txBox="1">
            <a:spLocks noChangeArrowheads="1"/>
          </p:cNvSpPr>
          <p:nvPr/>
        </p:nvSpPr>
        <p:spPr bwMode="ltGray">
          <a:xfrm rot="16200000">
            <a:off x="2760217" y="4298072"/>
            <a:ext cx="1268296"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Enhancement-II</a:t>
            </a:r>
          </a:p>
        </p:txBody>
      </p:sp>
      <p:sp>
        <p:nvSpPr>
          <p:cNvPr id="42" name="Text Box 20">
            <a:extLst>
              <a:ext uri="{FF2B5EF4-FFF2-40B4-BE49-F238E27FC236}">
                <a16:creationId xmlns:a16="http://schemas.microsoft.com/office/drawing/2014/main" id="{580E7B25-F166-4C86-8631-16B401C0DD02}"/>
              </a:ext>
            </a:extLst>
          </p:cNvPr>
          <p:cNvSpPr txBox="1">
            <a:spLocks noChangeArrowheads="1"/>
          </p:cNvSpPr>
          <p:nvPr/>
        </p:nvSpPr>
        <p:spPr bwMode="ltGray">
          <a:xfrm rot="16200000">
            <a:off x="3336039" y="4032971"/>
            <a:ext cx="122501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a:t>
            </a:r>
          </a:p>
        </p:txBody>
      </p:sp>
      <p:cxnSp>
        <p:nvCxnSpPr>
          <p:cNvPr id="43" name="Straight Arrow Connector 42">
            <a:extLst>
              <a:ext uri="{FF2B5EF4-FFF2-40B4-BE49-F238E27FC236}">
                <a16:creationId xmlns:a16="http://schemas.microsoft.com/office/drawing/2014/main" id="{6FDF6FFB-CA6A-40BA-8927-B786EC306730}"/>
              </a:ext>
            </a:extLst>
          </p:cNvPr>
          <p:cNvCxnSpPr/>
          <p:nvPr/>
        </p:nvCxnSpPr>
        <p:spPr>
          <a:xfrm>
            <a:off x="6713745" y="2198328"/>
            <a:ext cx="0" cy="23309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33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ctrTitle"/>
          </p:nvPr>
        </p:nvSpPr>
        <p:spPr>
          <a:prstGeom prst="rect">
            <a:avLst/>
          </a:prstGeom>
          <a:noFill/>
          <a:ln>
            <a:noFill/>
          </a:ln>
        </p:spPr>
        <p:txBody>
          <a:bodyPr wrap="square" lIns="91425" tIns="45700" rIns="91425" bIns="45700" anchor="ctr" anchorCtr="0">
            <a:noAutofit/>
          </a:bodyPr>
          <a:lstStyle/>
          <a:p>
            <a:pPr marL="0" marR="0" lvl="0" indent="-292100" algn="ctr" rtl="0">
              <a:lnSpc>
                <a:spcPct val="90000"/>
              </a:lnSpc>
              <a:spcBef>
                <a:spcPts val="0"/>
              </a:spcBef>
              <a:buClr>
                <a:schemeClr val="lt1"/>
              </a:buClr>
              <a:buSzPct val="100000"/>
              <a:buFont typeface="Arial"/>
              <a:buNone/>
            </a:pPr>
            <a:r>
              <a:rPr lang="en-US" sz="4600" b="0" i="0" u="none" strike="noStrike" cap="none" dirty="0">
                <a:solidFill>
                  <a:schemeClr val="lt1"/>
                </a:solidFill>
                <a:ea typeface="Arial"/>
                <a:sym typeface="Arial"/>
              </a:rPr>
              <a:t>Thank you</a:t>
            </a:r>
          </a:p>
        </p:txBody>
      </p:sp>
      <p:sp>
        <p:nvSpPr>
          <p:cNvPr id="2" name="TextBox 1">
            <a:extLst>
              <a:ext uri="{FF2B5EF4-FFF2-40B4-BE49-F238E27FC236}">
                <a16:creationId xmlns:a16="http://schemas.microsoft.com/office/drawing/2014/main" id="{318021A2-99F0-42DE-9241-D962B0B591E3}"/>
              </a:ext>
            </a:extLst>
          </p:cNvPr>
          <p:cNvSpPr txBox="1"/>
          <p:nvPr/>
        </p:nvSpPr>
        <p:spPr>
          <a:xfrm>
            <a:off x="0" y="5320051"/>
            <a:ext cx="4815485" cy="646331"/>
          </a:xfrm>
          <a:prstGeom prst="rect">
            <a:avLst/>
          </a:prstGeom>
          <a:noFill/>
        </p:spPr>
        <p:txBody>
          <a:bodyPr wrap="none" rtlCol="0">
            <a:spAutoFit/>
          </a:bodyPr>
          <a:lstStyle/>
          <a:p>
            <a:r>
              <a:rPr lang="en-US" dirty="0">
                <a:solidFill>
                  <a:schemeClr val="bg1"/>
                </a:solidFill>
              </a:rPr>
              <a:t>Email: Mahadevan.Balakrishnan@latentview.com</a:t>
            </a:r>
          </a:p>
          <a:p>
            <a:r>
              <a:rPr lang="en-US" dirty="0">
                <a:solidFill>
                  <a:schemeClr val="bg1"/>
                </a:solidFill>
              </a:rPr>
              <a:t>Phone: +91 44 4344 1718</a:t>
            </a:r>
          </a:p>
        </p:txBody>
      </p:sp>
    </p:spTree>
    <p:extLst>
      <p:ext uri="{BB962C8B-B14F-4D97-AF65-F5344CB8AC3E}">
        <p14:creationId xmlns:p14="http://schemas.microsoft.com/office/powerpoint/2010/main" val="268562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a:xfrm>
            <a:off x="2319054" y="2323563"/>
            <a:ext cx="8692382" cy="914400"/>
          </a:xfrm>
        </p:spPr>
        <p:txBody>
          <a:bodyPr/>
          <a:lstStyle/>
          <a:p>
            <a:r>
              <a:rPr lang="en-US" dirty="0"/>
              <a:t>LV Overview on Data Driven Decision Making</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597569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358586D4-0958-4427-B525-42BF6162DFB5}"/>
              </a:ext>
            </a:extLst>
          </p:cNvPr>
          <p:cNvCxnSpPr/>
          <p:nvPr/>
        </p:nvCxnSpPr>
        <p:spPr>
          <a:xfrm flipV="1">
            <a:off x="631554" y="3951936"/>
            <a:ext cx="1990596" cy="1639228"/>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w="sm" len="sm"/>
          </a:ln>
          <a:effectLst>
            <a:softEdge rad="31750"/>
          </a:effectLst>
        </p:spPr>
        <p:style>
          <a:lnRef idx="3">
            <a:schemeClr val="dk1"/>
          </a:lnRef>
          <a:fillRef idx="0">
            <a:schemeClr val="dk1"/>
          </a:fillRef>
          <a:effectRef idx="2">
            <a:schemeClr val="dk1"/>
          </a:effectRef>
          <a:fontRef idx="minor">
            <a:schemeClr val="tx1"/>
          </a:fontRef>
        </p:style>
      </p:cxn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Enabling the data driven decision making journey by…</a:t>
            </a:r>
          </a:p>
        </p:txBody>
      </p:sp>
      <p:cxnSp>
        <p:nvCxnSpPr>
          <p:cNvPr id="21" name="Straight Connector 20">
            <a:extLst>
              <a:ext uri="{FF2B5EF4-FFF2-40B4-BE49-F238E27FC236}">
                <a16:creationId xmlns:a16="http://schemas.microsoft.com/office/drawing/2014/main" id="{1D9BE5CD-3547-4962-99B6-30185265743D}"/>
              </a:ext>
            </a:extLst>
          </p:cNvPr>
          <p:cNvCxnSpPr/>
          <p:nvPr/>
        </p:nvCxnSpPr>
        <p:spPr>
          <a:xfrm flipV="1">
            <a:off x="5861476" y="2903720"/>
            <a:ext cx="3522341" cy="501805"/>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a:ln>
          <a:effectLst>
            <a:softEdge rad="31750"/>
          </a:effectLst>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4232ACC6-1261-415C-ACBE-6816008D433B}"/>
              </a:ext>
            </a:extLst>
          </p:cNvPr>
          <p:cNvCxnSpPr/>
          <p:nvPr/>
        </p:nvCxnSpPr>
        <p:spPr>
          <a:xfrm flipH="1">
            <a:off x="9296052" y="1069742"/>
            <a:ext cx="2491038" cy="2145238"/>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stealth"/>
            <a:tailEnd type="arrow" w="med" len="lg"/>
          </a:ln>
          <a:effectLst>
            <a:softEdge rad="31750"/>
          </a:effectLst>
        </p:spPr>
        <p:style>
          <a:lnRef idx="3">
            <a:schemeClr val="dk1"/>
          </a:lnRef>
          <a:fillRef idx="0">
            <a:schemeClr val="dk1"/>
          </a:fillRef>
          <a:effectRef idx="2">
            <a:schemeClr val="dk1"/>
          </a:effectRef>
          <a:fontRef idx="minor">
            <a:schemeClr val="tx1"/>
          </a:fontRef>
        </p:style>
      </p:cxnSp>
      <p:sp>
        <p:nvSpPr>
          <p:cNvPr id="23" name="Rectangle 22">
            <a:extLst>
              <a:ext uri="{FF2B5EF4-FFF2-40B4-BE49-F238E27FC236}">
                <a16:creationId xmlns:a16="http://schemas.microsoft.com/office/drawing/2014/main" id="{BDE82B02-9475-4055-98CA-191C6AC110F7}"/>
              </a:ext>
            </a:extLst>
          </p:cNvPr>
          <p:cNvSpPr/>
          <p:nvPr/>
        </p:nvSpPr>
        <p:spPr>
          <a:xfrm>
            <a:off x="8052970"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ACE820A-2E7C-45B2-9535-DA40F100EE91}"/>
              </a:ext>
            </a:extLst>
          </p:cNvPr>
          <p:cNvCxnSpPr/>
          <p:nvPr/>
        </p:nvCxnSpPr>
        <p:spPr>
          <a:xfrm flipV="1">
            <a:off x="2622150" y="3394374"/>
            <a:ext cx="3239326" cy="546411"/>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a:ln>
          <a:effectLst>
            <a:softEdge rad="31750"/>
          </a:effectLst>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C5109D81-6A8F-4D20-8AB0-3288D4AFCC12}"/>
              </a:ext>
            </a:extLst>
          </p:cNvPr>
          <p:cNvSpPr/>
          <p:nvPr/>
        </p:nvSpPr>
        <p:spPr>
          <a:xfrm>
            <a:off x="4649401"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868051-2D8C-43F0-91D8-D0EF90D512CC}"/>
              </a:ext>
            </a:extLst>
          </p:cNvPr>
          <p:cNvSpPr/>
          <p:nvPr/>
        </p:nvSpPr>
        <p:spPr>
          <a:xfrm>
            <a:off x="1254156"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B57E344-512E-4215-BE9F-6DA2E4367D85}"/>
              </a:ext>
            </a:extLst>
          </p:cNvPr>
          <p:cNvSpPr/>
          <p:nvPr/>
        </p:nvSpPr>
        <p:spPr>
          <a:xfrm flipV="1">
            <a:off x="1254155" y="1055746"/>
            <a:ext cx="2735291"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29" name="Rectangle 28">
            <a:extLst>
              <a:ext uri="{FF2B5EF4-FFF2-40B4-BE49-F238E27FC236}">
                <a16:creationId xmlns:a16="http://schemas.microsoft.com/office/drawing/2014/main" id="{714BF073-FEF1-4396-B4AC-D4BD3E7DCB16}"/>
              </a:ext>
            </a:extLst>
          </p:cNvPr>
          <p:cNvSpPr/>
          <p:nvPr/>
        </p:nvSpPr>
        <p:spPr>
          <a:xfrm flipV="1">
            <a:off x="4642149" y="1055746"/>
            <a:ext cx="2742543"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30" name="Rectangle 29">
            <a:extLst>
              <a:ext uri="{FF2B5EF4-FFF2-40B4-BE49-F238E27FC236}">
                <a16:creationId xmlns:a16="http://schemas.microsoft.com/office/drawing/2014/main" id="{B6B5C710-F9B4-43FE-A016-8D3DA38F14E4}"/>
              </a:ext>
            </a:extLst>
          </p:cNvPr>
          <p:cNvSpPr/>
          <p:nvPr/>
        </p:nvSpPr>
        <p:spPr>
          <a:xfrm flipV="1">
            <a:off x="8049015" y="1055746"/>
            <a:ext cx="2739245"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31" name="Freeform 8">
            <a:extLst>
              <a:ext uri="{FF2B5EF4-FFF2-40B4-BE49-F238E27FC236}">
                <a16:creationId xmlns:a16="http://schemas.microsoft.com/office/drawing/2014/main" id="{4E84232E-01F8-40E9-9AB8-56F319F11F15}"/>
              </a:ext>
            </a:extLst>
          </p:cNvPr>
          <p:cNvSpPr/>
          <p:nvPr/>
        </p:nvSpPr>
        <p:spPr>
          <a:xfrm>
            <a:off x="4885219" y="2142361"/>
            <a:ext cx="2381757" cy="3448803"/>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algn="l" defTabSz="622300">
              <a:lnSpc>
                <a:spcPct val="90000"/>
              </a:lnSpc>
              <a:spcBef>
                <a:spcPct val="0"/>
              </a:spcBef>
              <a:spcAft>
                <a:spcPct val="15000"/>
              </a:spcAft>
            </a:pPr>
            <a:r>
              <a:rPr lang="en-IN" sz="1300" b="1" kern="1200" dirty="0">
                <a:solidFill>
                  <a:schemeClr val="bg2">
                    <a:lumMod val="50000"/>
                  </a:schemeClr>
                </a:solidFill>
                <a:latin typeface="Segoe UI" panose="020B0502040204020203" pitchFamily="34" charset="0"/>
                <a:cs typeface="Segoe UI" panose="020B0502040204020203" pitchFamily="34" charset="0"/>
              </a:rPr>
              <a:t>Graph Analysis</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Exploration of frequency, strength and direction of relationships &amp; Causalities.</a:t>
            </a:r>
          </a:p>
          <a:p>
            <a:pPr marL="285750" lvl="1" indent="-285750" algn="l" defTabSz="622300">
              <a:lnSpc>
                <a:spcPct val="90000"/>
              </a:lnSpc>
              <a:spcBef>
                <a:spcPct val="0"/>
              </a:spcBef>
              <a:spcAft>
                <a:spcPct val="15000"/>
              </a:spcAft>
              <a:buFont typeface="Arial" panose="020B0604020202020204" pitchFamily="34" charset="0"/>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bg2">
                    <a:lumMod val="50000"/>
                  </a:schemeClr>
                </a:solidFill>
                <a:latin typeface="Segoe UI" panose="020B0502040204020203" pitchFamily="34" charset="0"/>
                <a:cs typeface="Segoe UI" panose="020B0502040204020203" pitchFamily="34" charset="0"/>
              </a:rPr>
              <a:t>Exploratory Analysis</a:t>
            </a:r>
          </a:p>
          <a:p>
            <a:pPr marL="285750" lvl="1" indent="-285750" defTabSz="622300">
              <a:lnSpc>
                <a:spcPct val="90000"/>
              </a:lnSpc>
              <a:spcBef>
                <a:spcPct val="0"/>
              </a:spcBef>
              <a:spcAft>
                <a:spcPct val="15000"/>
              </a:spcAft>
              <a:buFont typeface="Arial" panose="020B0604020202020204" pitchFamily="34" charset="0"/>
              <a:buChar char="•"/>
            </a:pPr>
            <a:r>
              <a:rPr lang="en-IN" sz="1300" kern="1200" dirty="0">
                <a:solidFill>
                  <a:schemeClr val="bg2">
                    <a:lumMod val="50000"/>
                  </a:schemeClr>
                </a:solidFill>
                <a:latin typeface="Segoe UI" panose="020B0502040204020203" pitchFamily="34" charset="0"/>
                <a:cs typeface="Segoe UI" panose="020B0502040204020203" pitchFamily="34" charset="0"/>
              </a:rPr>
              <a:t>Deep insights from all forms of data using traditional methods (Segmentation &amp; Clustering)</a:t>
            </a: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114300" lvl="1" indent="-114300" algn="l" defTabSz="622300">
              <a:lnSpc>
                <a:spcPct val="90000"/>
              </a:lnSpc>
              <a:spcBef>
                <a:spcPct val="0"/>
              </a:spcBef>
              <a:spcAft>
                <a:spcPct val="15000"/>
              </a:spcAft>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US" sz="1300" b="1" kern="1200" dirty="0">
                <a:solidFill>
                  <a:schemeClr val="bg2">
                    <a:lumMod val="50000"/>
                  </a:schemeClr>
                </a:solidFill>
                <a:latin typeface="Segoe UI" panose="020B0502040204020203" pitchFamily="34" charset="0"/>
                <a:cs typeface="Segoe UI" panose="020B0502040204020203" pitchFamily="34" charset="0"/>
              </a:rPr>
              <a:t>Natural Language Processing</a:t>
            </a:r>
            <a:r>
              <a:rPr lang="en-US" sz="1300" kern="1200" dirty="0">
                <a:solidFill>
                  <a:schemeClr val="bg2">
                    <a:lumMod val="50000"/>
                  </a:schemeClr>
                </a:solidFill>
                <a:latin typeface="Segoe UI" panose="020B0502040204020203" pitchFamily="34" charset="0"/>
                <a:cs typeface="Segoe UI" panose="020B0502040204020203" pitchFamily="34" charset="0"/>
              </a:rPr>
              <a:t>     </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Analyze dimensional insights &amp; relationships by automated tagging</a:t>
            </a:r>
          </a:p>
        </p:txBody>
      </p:sp>
      <p:sp>
        <p:nvSpPr>
          <p:cNvPr id="32" name="Rectangle 31">
            <a:extLst>
              <a:ext uri="{FF2B5EF4-FFF2-40B4-BE49-F238E27FC236}">
                <a16:creationId xmlns:a16="http://schemas.microsoft.com/office/drawing/2014/main" id="{E2DABEBD-033C-4511-A0C3-34EC6CB564C2}"/>
              </a:ext>
            </a:extLst>
          </p:cNvPr>
          <p:cNvSpPr/>
          <p:nvPr/>
        </p:nvSpPr>
        <p:spPr>
          <a:xfrm>
            <a:off x="1433065" y="1142796"/>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…getting the data together</a:t>
            </a:r>
          </a:p>
        </p:txBody>
      </p:sp>
      <p:sp>
        <p:nvSpPr>
          <p:cNvPr id="33" name="Rectangle 32">
            <a:extLst>
              <a:ext uri="{FF2B5EF4-FFF2-40B4-BE49-F238E27FC236}">
                <a16:creationId xmlns:a16="http://schemas.microsoft.com/office/drawing/2014/main" id="{E5ADF55C-74E3-4C38-921B-2FCE2B19BC87}"/>
              </a:ext>
            </a:extLst>
          </p:cNvPr>
          <p:cNvSpPr/>
          <p:nvPr/>
        </p:nvSpPr>
        <p:spPr>
          <a:xfrm>
            <a:off x="4836371" y="1140097"/>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…making sense of the data</a:t>
            </a:r>
          </a:p>
        </p:txBody>
      </p:sp>
      <p:sp>
        <p:nvSpPr>
          <p:cNvPr id="34" name="Rectangle 33">
            <a:extLst>
              <a:ext uri="{FF2B5EF4-FFF2-40B4-BE49-F238E27FC236}">
                <a16:creationId xmlns:a16="http://schemas.microsoft.com/office/drawing/2014/main" id="{9F8805D3-BC53-4473-95C4-6F11E12CCCEC}"/>
              </a:ext>
            </a:extLst>
          </p:cNvPr>
          <p:cNvSpPr/>
          <p:nvPr/>
        </p:nvSpPr>
        <p:spPr>
          <a:xfrm>
            <a:off x="8231896" y="1139988"/>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...applying AI &amp; ML to drive impact</a:t>
            </a:r>
          </a:p>
        </p:txBody>
      </p:sp>
      <p:sp>
        <p:nvSpPr>
          <p:cNvPr id="35" name="Freeform 17">
            <a:extLst>
              <a:ext uri="{FF2B5EF4-FFF2-40B4-BE49-F238E27FC236}">
                <a16:creationId xmlns:a16="http://schemas.microsoft.com/office/drawing/2014/main" id="{ED559A51-E823-4369-88CE-D2CC181AB0E3}"/>
              </a:ext>
            </a:extLst>
          </p:cNvPr>
          <p:cNvSpPr/>
          <p:nvPr/>
        </p:nvSpPr>
        <p:spPr>
          <a:xfrm>
            <a:off x="8295119" y="2110462"/>
            <a:ext cx="2331780" cy="3448803"/>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Real Time Analytics </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Experience in sub-second big data processing for real time applications</a:t>
            </a:r>
          </a:p>
          <a:p>
            <a:pPr marL="114300" lvl="1" indent="-114300" algn="l" defTabSz="622300">
              <a:lnSpc>
                <a:spcPct val="90000"/>
              </a:lnSpc>
              <a:spcBef>
                <a:spcPct val="0"/>
              </a:spcBef>
              <a:spcAft>
                <a:spcPct val="15000"/>
              </a:spcAft>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Deep Learning &amp; AI</a:t>
            </a:r>
          </a:p>
          <a:p>
            <a:pPr marL="285750" lvl="1" indent="-285750" defTabSz="622300">
              <a:lnSpc>
                <a:spcPct val="90000"/>
              </a:lnSpc>
              <a:spcBef>
                <a:spcPct val="0"/>
              </a:spcBef>
              <a:spcAft>
                <a:spcPct val="15000"/>
              </a:spcAft>
              <a:buFont typeface="Arial" panose="020B0604020202020204" pitchFamily="34" charset="0"/>
              <a:buChar char="•"/>
            </a:pPr>
            <a:r>
              <a:rPr lang="en-US" sz="1300" dirty="0">
                <a:solidFill>
                  <a:schemeClr val="bg2">
                    <a:lumMod val="50000"/>
                  </a:schemeClr>
                </a:solidFill>
                <a:latin typeface="Segoe UI" panose="020B0502040204020203" pitchFamily="34" charset="0"/>
                <a:cs typeface="Segoe UI" panose="020B0502040204020203" pitchFamily="34" charset="0"/>
              </a:rPr>
              <a:t>Self governing systems leveraging AI &amp; eliminating manual intervention</a:t>
            </a:r>
          </a:p>
          <a:p>
            <a:pPr marL="285750" lvl="1" indent="-285750" defTabSz="622300">
              <a:lnSpc>
                <a:spcPct val="90000"/>
              </a:lnSpc>
              <a:spcBef>
                <a:spcPct val="0"/>
              </a:spcBef>
              <a:spcAft>
                <a:spcPct val="15000"/>
              </a:spcAft>
              <a:buFont typeface="Arial" panose="020B0604020202020204" pitchFamily="34" charset="0"/>
              <a:buChar char="•"/>
            </a:pPr>
            <a:endParaRPr lang="en-IN" sz="1300" b="1"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Machine Learning </a:t>
            </a:r>
          </a:p>
          <a:p>
            <a:pPr marL="285750" lvl="1" indent="-285750" defTabSz="622300">
              <a:lnSpc>
                <a:spcPct val="90000"/>
              </a:lnSpc>
              <a:spcBef>
                <a:spcPct val="0"/>
              </a:spcBef>
              <a:spcAft>
                <a:spcPct val="15000"/>
              </a:spcAft>
              <a:buFont typeface="Arial" panose="020B0604020202020204" pitchFamily="34" charset="0"/>
              <a:buChar char="•"/>
            </a:pPr>
            <a:r>
              <a:rPr lang="en-IN" sz="1300" dirty="0">
                <a:solidFill>
                  <a:schemeClr val="bg2">
                    <a:lumMod val="50000"/>
                  </a:schemeClr>
                </a:solidFill>
                <a:latin typeface="Segoe UI" panose="020B0502040204020203" pitchFamily="34" charset="0"/>
                <a:cs typeface="Segoe UI" panose="020B0502040204020203" pitchFamily="34" charset="0"/>
              </a:rPr>
              <a:t>Deep experience with various machine learning algorithms, including Ensemble Learning, Neural Networks, etc.</a:t>
            </a:r>
            <a:endParaRPr lang="en-US" sz="1300" dirty="0">
              <a:solidFill>
                <a:schemeClr val="bg2">
                  <a:lumMod val="50000"/>
                </a:schemeClr>
              </a:solidFill>
              <a:latin typeface="Segoe UI" panose="020B0502040204020203" pitchFamily="34" charset="0"/>
              <a:cs typeface="Segoe UI" panose="020B0502040204020203" pitchFamily="34" charset="0"/>
            </a:endParaRPr>
          </a:p>
        </p:txBody>
      </p:sp>
      <p:sp>
        <p:nvSpPr>
          <p:cNvPr id="36" name="Freeform 18">
            <a:extLst>
              <a:ext uri="{FF2B5EF4-FFF2-40B4-BE49-F238E27FC236}">
                <a16:creationId xmlns:a16="http://schemas.microsoft.com/office/drawing/2014/main" id="{5BD146DE-39C3-4088-8C00-9FBD80D0D32C}"/>
              </a:ext>
            </a:extLst>
          </p:cNvPr>
          <p:cNvSpPr/>
          <p:nvPr/>
        </p:nvSpPr>
        <p:spPr>
          <a:xfrm>
            <a:off x="1344062" y="2184893"/>
            <a:ext cx="2560320" cy="3365688"/>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Acquisition</a:t>
            </a:r>
          </a:p>
          <a:p>
            <a:pPr marL="285750" lvl="1" indent="-285750"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Acquiring &amp; consolidating the disparate data sources. </a:t>
            </a:r>
          </a:p>
          <a:p>
            <a:pPr marL="114300" lvl="1" indent="-114300" algn="l" defTabSz="622300">
              <a:lnSpc>
                <a:spcPct val="90000"/>
              </a:lnSpc>
              <a:spcBef>
                <a:spcPct val="0"/>
              </a:spcBef>
              <a:spcAft>
                <a:spcPct val="15000"/>
              </a:spcAft>
              <a:buChar char="••"/>
            </a:pPr>
            <a:endParaRPr lang="en-IN" sz="1300" b="1" kern="12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Engineering </a:t>
            </a:r>
          </a:p>
          <a:p>
            <a:pPr marL="285750" lvl="1" indent="-285750" algn="l"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Integrating various forms of data into centralized data lake using on-premise &amp; cloud based technologies</a:t>
            </a:r>
            <a:endParaRPr lang="en-US" sz="13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dirty="0">
                <a:solidFill>
                  <a:schemeClr val="tx1">
                    <a:lumMod val="50000"/>
                    <a:lumOff val="50000"/>
                  </a:schemeClr>
                </a:solidFill>
                <a:latin typeface="Segoe UI" panose="020B0502040204020203" pitchFamily="34" charset="0"/>
                <a:cs typeface="Segoe UI" panose="020B0502040204020203" pitchFamily="34" charset="0"/>
              </a:rPr>
              <a:t>  </a:t>
            </a:r>
            <a:endParaRPr lang="en-IN" sz="1300" kern="12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Processing</a:t>
            </a:r>
          </a:p>
          <a:p>
            <a:pPr marL="285750" lvl="1" indent="-285750" algn="l"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Process various forms of disparate data – Structured, Unstructured, Physical, Human Interactions, Machine Generated, Real Time etc</a:t>
            </a:r>
            <a:endParaRPr lang="en-IN" sz="1300" kern="1200" dirty="0">
              <a:solidFill>
                <a:schemeClr val="tx1">
                  <a:lumMod val="50000"/>
                  <a:lumOff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411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1. Getting the data together</a:t>
            </a:r>
          </a:p>
        </p:txBody>
      </p:sp>
      <p:sp>
        <p:nvSpPr>
          <p:cNvPr id="37" name="Rectangle 36">
            <a:extLst>
              <a:ext uri="{FF2B5EF4-FFF2-40B4-BE49-F238E27FC236}">
                <a16:creationId xmlns:a16="http://schemas.microsoft.com/office/drawing/2014/main" id="{2D817056-4994-4F1D-A6B2-E6C19FC0639A}"/>
              </a:ext>
            </a:extLst>
          </p:cNvPr>
          <p:cNvSpPr/>
          <p:nvPr/>
        </p:nvSpPr>
        <p:spPr bwMode="auto">
          <a:xfrm>
            <a:off x="586792" y="679116"/>
            <a:ext cx="11044542" cy="457200"/>
          </a:xfrm>
          <a:prstGeom prst="rect">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sp>
        <p:nvSpPr>
          <p:cNvPr id="38" name="Rectangle: Rounded Corners 38">
            <a:extLst>
              <a:ext uri="{FF2B5EF4-FFF2-40B4-BE49-F238E27FC236}">
                <a16:creationId xmlns:a16="http://schemas.microsoft.com/office/drawing/2014/main" id="{FE830CC8-77D8-4354-B965-2439CECDAE8F}"/>
              </a:ext>
            </a:extLst>
          </p:cNvPr>
          <p:cNvSpPr/>
          <p:nvPr/>
        </p:nvSpPr>
        <p:spPr>
          <a:xfrm>
            <a:off x="9631480" y="1727200"/>
            <a:ext cx="1977406" cy="3499579"/>
          </a:xfrm>
          <a:prstGeom prst="round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Lucida Sans"/>
              <a:cs typeface="Lucida Sans"/>
            </a:endParaRPr>
          </a:p>
        </p:txBody>
      </p:sp>
      <p:cxnSp>
        <p:nvCxnSpPr>
          <p:cNvPr id="39" name="Elbow Connector 85">
            <a:extLst>
              <a:ext uri="{FF2B5EF4-FFF2-40B4-BE49-F238E27FC236}">
                <a16:creationId xmlns:a16="http://schemas.microsoft.com/office/drawing/2014/main" id="{6F97CC66-F3C4-4075-9B05-6CD8ECB76426}"/>
              </a:ext>
            </a:extLst>
          </p:cNvPr>
          <p:cNvCxnSpPr>
            <a:cxnSpLocks/>
            <a:stCxn id="43" idx="3"/>
            <a:endCxn id="64" idx="1"/>
          </p:cNvCxnSpPr>
          <p:nvPr/>
        </p:nvCxnSpPr>
        <p:spPr>
          <a:xfrm>
            <a:off x="9318473" y="2736935"/>
            <a:ext cx="514646" cy="310167"/>
          </a:xfrm>
          <a:prstGeom prst="bentConnector3">
            <a:avLst>
              <a:gd name="adj1" fmla="val 50000"/>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0" name="Elbow Connector 86">
            <a:extLst>
              <a:ext uri="{FF2B5EF4-FFF2-40B4-BE49-F238E27FC236}">
                <a16:creationId xmlns:a16="http://schemas.microsoft.com/office/drawing/2014/main" id="{9721F742-7D12-45E8-B825-F0B8D12B49CA}"/>
              </a:ext>
            </a:extLst>
          </p:cNvPr>
          <p:cNvCxnSpPr>
            <a:cxnSpLocks/>
            <a:stCxn id="43" idx="3"/>
            <a:endCxn id="63" idx="1"/>
          </p:cNvCxnSpPr>
          <p:nvPr/>
        </p:nvCxnSpPr>
        <p:spPr>
          <a:xfrm flipV="1">
            <a:off x="9318473" y="2287497"/>
            <a:ext cx="514649" cy="449438"/>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251FD8B-29AC-4EEF-9F74-9E9F9B6AFF83}"/>
              </a:ext>
            </a:extLst>
          </p:cNvPr>
          <p:cNvSpPr/>
          <p:nvPr/>
        </p:nvSpPr>
        <p:spPr bwMode="auto">
          <a:xfrm>
            <a:off x="4898704" y="2854729"/>
            <a:ext cx="956316" cy="209680"/>
          </a:xfrm>
          <a:prstGeom prst="rect">
            <a:avLst/>
          </a:prstGeom>
          <a:solidFill>
            <a:schemeClr val="bg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1"/>
                </a:solidFill>
                <a:ea typeface="Segoe UI" panose="020B0502040204020203" pitchFamily="34" charset="0"/>
                <a:cs typeface="Lucida Sans"/>
              </a:rPr>
              <a:t>Data Lake</a:t>
            </a:r>
          </a:p>
        </p:txBody>
      </p:sp>
      <p:sp>
        <p:nvSpPr>
          <p:cNvPr id="43" name="Rectangle 42">
            <a:extLst>
              <a:ext uri="{FF2B5EF4-FFF2-40B4-BE49-F238E27FC236}">
                <a16:creationId xmlns:a16="http://schemas.microsoft.com/office/drawing/2014/main" id="{71CB07DF-C519-4545-81B5-30CD727387DC}"/>
              </a:ext>
            </a:extLst>
          </p:cNvPr>
          <p:cNvSpPr/>
          <p:nvPr/>
        </p:nvSpPr>
        <p:spPr bwMode="auto">
          <a:xfrm>
            <a:off x="6443546" y="2394035"/>
            <a:ext cx="2874927"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Data store pipelines </a:t>
            </a:r>
            <a:r>
              <a:rPr lang="en-IN" sz="1200" dirty="0">
                <a:solidFill>
                  <a:schemeClr val="bg1"/>
                </a:solidFill>
                <a:ea typeface="Segoe UI" panose="020B0502040204020203" pitchFamily="34" charset="0"/>
                <a:cs typeface="Lucida Sans"/>
              </a:rPr>
              <a:t>enables metric &amp; exception reporting</a:t>
            </a:r>
          </a:p>
        </p:txBody>
      </p:sp>
      <p:sp>
        <p:nvSpPr>
          <p:cNvPr id="44" name="Rectangle 43">
            <a:extLst>
              <a:ext uri="{FF2B5EF4-FFF2-40B4-BE49-F238E27FC236}">
                <a16:creationId xmlns:a16="http://schemas.microsoft.com/office/drawing/2014/main" id="{B327CB53-19FF-493D-B474-309EF40683AB}"/>
              </a:ext>
            </a:extLst>
          </p:cNvPr>
          <p:cNvSpPr/>
          <p:nvPr/>
        </p:nvSpPr>
        <p:spPr bwMode="auto">
          <a:xfrm>
            <a:off x="6443546" y="3263964"/>
            <a:ext cx="2874928"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API endpoints </a:t>
            </a:r>
            <a:r>
              <a:rPr lang="en-IN" sz="1200" dirty="0">
                <a:solidFill>
                  <a:schemeClr val="bg1"/>
                </a:solidFill>
                <a:ea typeface="Segoe UI" panose="020B0502040204020203" pitchFamily="34" charset="0"/>
                <a:cs typeface="Lucida Sans"/>
              </a:rPr>
              <a:t>enabling integration with </a:t>
            </a:r>
          </a:p>
          <a:p>
            <a:pPr algn="ctr"/>
            <a:r>
              <a:rPr lang="en-IN" sz="1200" dirty="0">
                <a:solidFill>
                  <a:schemeClr val="bg1"/>
                </a:solidFill>
                <a:ea typeface="Segoe UI" panose="020B0502040204020203" pitchFamily="34" charset="0"/>
                <a:cs typeface="Lucida Sans"/>
              </a:rPr>
              <a:t>other systems </a:t>
            </a:r>
          </a:p>
        </p:txBody>
      </p:sp>
      <p:sp>
        <p:nvSpPr>
          <p:cNvPr id="48" name="Rectangle 47">
            <a:extLst>
              <a:ext uri="{FF2B5EF4-FFF2-40B4-BE49-F238E27FC236}">
                <a16:creationId xmlns:a16="http://schemas.microsoft.com/office/drawing/2014/main" id="{EE05A463-37AE-4EC7-90FB-9A7B7FA7FD15}"/>
              </a:ext>
            </a:extLst>
          </p:cNvPr>
          <p:cNvSpPr/>
          <p:nvPr/>
        </p:nvSpPr>
        <p:spPr bwMode="auto">
          <a:xfrm>
            <a:off x="6443546" y="4103690"/>
            <a:ext cx="2874928"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ML / AI Workbench </a:t>
            </a:r>
            <a:r>
              <a:rPr lang="en-IN" sz="1200" dirty="0">
                <a:solidFill>
                  <a:schemeClr val="bg1"/>
                </a:solidFill>
                <a:ea typeface="Segoe UI" panose="020B0502040204020203" pitchFamily="34" charset="0"/>
                <a:cs typeface="Lucida Sans"/>
              </a:rPr>
              <a:t>for </a:t>
            </a:r>
          </a:p>
          <a:p>
            <a:pPr algn="ctr"/>
            <a:r>
              <a:rPr lang="en-IN" sz="1200" dirty="0">
                <a:solidFill>
                  <a:schemeClr val="bg1"/>
                </a:solidFill>
                <a:ea typeface="Segoe UI" panose="020B0502040204020203" pitchFamily="34" charset="0"/>
                <a:cs typeface="Lucida Sans"/>
              </a:rPr>
              <a:t>Prediction &amp; Insights</a:t>
            </a:r>
          </a:p>
        </p:txBody>
      </p:sp>
      <p:sp>
        <p:nvSpPr>
          <p:cNvPr id="51" name="Rectangle 50">
            <a:extLst>
              <a:ext uri="{FF2B5EF4-FFF2-40B4-BE49-F238E27FC236}">
                <a16:creationId xmlns:a16="http://schemas.microsoft.com/office/drawing/2014/main" id="{005ECDA2-51BF-40A8-9B9E-492104CC5587}"/>
              </a:ext>
            </a:extLst>
          </p:cNvPr>
          <p:cNvSpPr/>
          <p:nvPr/>
        </p:nvSpPr>
        <p:spPr>
          <a:xfrm>
            <a:off x="4762115" y="2736935"/>
            <a:ext cx="1283267" cy="1735753"/>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Lucida Sans"/>
              <a:ea typeface="Segoe UI" panose="020B0502040204020203" pitchFamily="34" charset="0"/>
              <a:cs typeface="Lucida Sans"/>
            </a:endParaRPr>
          </a:p>
        </p:txBody>
      </p:sp>
      <p:grpSp>
        <p:nvGrpSpPr>
          <p:cNvPr id="52" name="Group 51">
            <a:extLst>
              <a:ext uri="{FF2B5EF4-FFF2-40B4-BE49-F238E27FC236}">
                <a16:creationId xmlns:a16="http://schemas.microsoft.com/office/drawing/2014/main" id="{AD3E8BF0-5D4B-406D-A723-32A922F4AB8F}"/>
              </a:ext>
            </a:extLst>
          </p:cNvPr>
          <p:cNvGrpSpPr/>
          <p:nvPr/>
        </p:nvGrpSpPr>
        <p:grpSpPr>
          <a:xfrm>
            <a:off x="879607" y="751460"/>
            <a:ext cx="10350009" cy="311333"/>
            <a:chOff x="976066" y="1034935"/>
            <a:chExt cx="10350009" cy="311333"/>
          </a:xfrm>
        </p:grpSpPr>
        <p:sp>
          <p:nvSpPr>
            <p:cNvPr id="53" name="TextBox 52">
              <a:extLst>
                <a:ext uri="{FF2B5EF4-FFF2-40B4-BE49-F238E27FC236}">
                  <a16:creationId xmlns:a16="http://schemas.microsoft.com/office/drawing/2014/main" id="{722DD900-320D-457A-9BAF-F7E22E888F5F}"/>
                </a:ext>
              </a:extLst>
            </p:cNvPr>
            <p:cNvSpPr txBox="1"/>
            <p:nvPr/>
          </p:nvSpPr>
          <p:spPr>
            <a:xfrm>
              <a:off x="976066" y="1038491"/>
              <a:ext cx="1890261" cy="307777"/>
            </a:xfrm>
            <a:prstGeom prst="rect">
              <a:avLst/>
            </a:prstGeom>
            <a:noFill/>
            <a:ln>
              <a:noFill/>
            </a:ln>
          </p:spPr>
          <p:txBody>
            <a:bodyPr wrap="none" rtlCol="0" anchor="ctr">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acquire data?</a:t>
              </a:r>
            </a:p>
          </p:txBody>
        </p:sp>
        <p:sp>
          <p:nvSpPr>
            <p:cNvPr id="54" name="TextBox 53">
              <a:extLst>
                <a:ext uri="{FF2B5EF4-FFF2-40B4-BE49-F238E27FC236}">
                  <a16:creationId xmlns:a16="http://schemas.microsoft.com/office/drawing/2014/main" id="{DC5F1777-202B-400C-89BF-7ED775E4F5A1}"/>
                </a:ext>
              </a:extLst>
            </p:cNvPr>
            <p:cNvSpPr txBox="1"/>
            <p:nvPr/>
          </p:nvSpPr>
          <p:spPr>
            <a:xfrm>
              <a:off x="4956386" y="1034935"/>
              <a:ext cx="2922595" cy="307777"/>
            </a:xfrm>
            <a:prstGeom prst="rect">
              <a:avLst/>
            </a:prstGeom>
            <a:noFill/>
            <a:ln>
              <a:noFill/>
            </a:ln>
          </p:spPr>
          <p:txBody>
            <a:bodyPr wrap="none" rtlCol="0">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create a unified data view?</a:t>
              </a:r>
            </a:p>
          </p:txBody>
        </p:sp>
        <p:sp>
          <p:nvSpPr>
            <p:cNvPr id="55" name="TextBox 54">
              <a:extLst>
                <a:ext uri="{FF2B5EF4-FFF2-40B4-BE49-F238E27FC236}">
                  <a16:creationId xmlns:a16="http://schemas.microsoft.com/office/drawing/2014/main" id="{B1DF07D4-DA6E-4128-BF20-26D740311BF8}"/>
                </a:ext>
              </a:extLst>
            </p:cNvPr>
            <p:cNvSpPr txBox="1"/>
            <p:nvPr/>
          </p:nvSpPr>
          <p:spPr>
            <a:xfrm>
              <a:off x="8831481" y="1038345"/>
              <a:ext cx="2494594" cy="307777"/>
            </a:xfrm>
            <a:prstGeom prst="rect">
              <a:avLst/>
            </a:prstGeom>
            <a:noFill/>
            <a:ln>
              <a:noFill/>
            </a:ln>
          </p:spPr>
          <p:txBody>
            <a:bodyPr wrap="none" rtlCol="0" anchor="ctr">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enable consumption?</a:t>
              </a:r>
            </a:p>
          </p:txBody>
        </p:sp>
      </p:grpSp>
      <p:sp>
        <p:nvSpPr>
          <p:cNvPr id="56" name="Rectangle 55">
            <a:extLst>
              <a:ext uri="{FF2B5EF4-FFF2-40B4-BE49-F238E27FC236}">
                <a16:creationId xmlns:a16="http://schemas.microsoft.com/office/drawing/2014/main" id="{BA23F630-0707-4A2D-A5A6-09D1F6AF2088}"/>
              </a:ext>
            </a:extLst>
          </p:cNvPr>
          <p:cNvSpPr/>
          <p:nvPr/>
        </p:nvSpPr>
        <p:spPr bwMode="auto">
          <a:xfrm>
            <a:off x="2823977" y="2012412"/>
            <a:ext cx="1275251" cy="3327526"/>
          </a:xfrm>
          <a:prstGeom prst="rect">
            <a:avLst/>
          </a:prstGeom>
          <a:solidFill>
            <a:schemeClr val="accent1">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dirty="0">
                <a:solidFill>
                  <a:schemeClr val="tx1">
                    <a:lumMod val="75000"/>
                    <a:lumOff val="25000"/>
                  </a:schemeClr>
                </a:solidFill>
                <a:ea typeface="Segoe UI" panose="020B0502040204020203" pitchFamily="34" charset="0"/>
                <a:cs typeface="Lucida Sans"/>
              </a:rPr>
              <a:t>Data Integration</a:t>
            </a:r>
          </a:p>
        </p:txBody>
      </p:sp>
      <p:sp>
        <p:nvSpPr>
          <p:cNvPr id="57" name="Rectangle 56">
            <a:extLst>
              <a:ext uri="{FF2B5EF4-FFF2-40B4-BE49-F238E27FC236}">
                <a16:creationId xmlns:a16="http://schemas.microsoft.com/office/drawing/2014/main" id="{36B690C0-3502-42FF-99E4-D0B1F9DAE311}"/>
              </a:ext>
            </a:extLst>
          </p:cNvPr>
          <p:cNvSpPr/>
          <p:nvPr/>
        </p:nvSpPr>
        <p:spPr bwMode="auto">
          <a:xfrm>
            <a:off x="2914996" y="2132877"/>
            <a:ext cx="1062709" cy="1143000"/>
          </a:xfrm>
          <a:prstGeom prst="rect">
            <a:avLst/>
          </a:prstGeom>
          <a:solidFill>
            <a:schemeClr val="tx2"/>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dirty="0">
                <a:solidFill>
                  <a:schemeClr val="bg1"/>
                </a:solidFill>
                <a:ea typeface="Segoe UI" panose="020B0502040204020203" pitchFamily="34" charset="0"/>
                <a:cs typeface="Lucida Sans"/>
              </a:rPr>
              <a:t>Structured </a:t>
            </a:r>
          </a:p>
        </p:txBody>
      </p:sp>
      <p:sp>
        <p:nvSpPr>
          <p:cNvPr id="58" name="Rectangle 57">
            <a:extLst>
              <a:ext uri="{FF2B5EF4-FFF2-40B4-BE49-F238E27FC236}">
                <a16:creationId xmlns:a16="http://schemas.microsoft.com/office/drawing/2014/main" id="{711EBC0B-47EA-4F87-81C1-95A8146F7A50}"/>
              </a:ext>
            </a:extLst>
          </p:cNvPr>
          <p:cNvSpPr/>
          <p:nvPr/>
        </p:nvSpPr>
        <p:spPr bwMode="auto">
          <a:xfrm>
            <a:off x="2917835" y="4063460"/>
            <a:ext cx="1062709" cy="1143000"/>
          </a:xfrm>
          <a:prstGeom prst="rect">
            <a:avLst/>
          </a:prstGeom>
          <a:solidFill>
            <a:schemeClr val="tx2"/>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dirty="0">
                <a:solidFill>
                  <a:schemeClr val="bg1"/>
                </a:solidFill>
                <a:ea typeface="Segoe UI" panose="020B0502040204020203" pitchFamily="34" charset="0"/>
                <a:cs typeface="Lucida Sans"/>
              </a:rPr>
              <a:t>Unstructured</a:t>
            </a:r>
          </a:p>
        </p:txBody>
      </p:sp>
      <p:sp>
        <p:nvSpPr>
          <p:cNvPr id="63" name="Rectangle 62">
            <a:extLst>
              <a:ext uri="{FF2B5EF4-FFF2-40B4-BE49-F238E27FC236}">
                <a16:creationId xmlns:a16="http://schemas.microsoft.com/office/drawing/2014/main" id="{D4E08F12-A3A2-4ACB-8BD3-D61CA133832A}"/>
              </a:ext>
            </a:extLst>
          </p:cNvPr>
          <p:cNvSpPr/>
          <p:nvPr/>
        </p:nvSpPr>
        <p:spPr bwMode="auto">
          <a:xfrm>
            <a:off x="9833122" y="1944597"/>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METRIC &amp; EXCEPTION </a:t>
            </a:r>
          </a:p>
          <a:p>
            <a:pPr algn="ctr"/>
            <a:r>
              <a:rPr lang="en-IN" sz="1200" dirty="0">
                <a:solidFill>
                  <a:srgbClr val="FFFFFF"/>
                </a:solidFill>
                <a:ea typeface="Segoe UI" panose="020B0502040204020203" pitchFamily="34" charset="0"/>
                <a:cs typeface="Lucida Sans"/>
              </a:rPr>
              <a:t>REPORTS</a:t>
            </a:r>
          </a:p>
        </p:txBody>
      </p:sp>
      <p:sp>
        <p:nvSpPr>
          <p:cNvPr id="64" name="Rectangle 63">
            <a:extLst>
              <a:ext uri="{FF2B5EF4-FFF2-40B4-BE49-F238E27FC236}">
                <a16:creationId xmlns:a16="http://schemas.microsoft.com/office/drawing/2014/main" id="{B13DAE70-924F-4A09-BE3C-E5EDD185A843}"/>
              </a:ext>
            </a:extLst>
          </p:cNvPr>
          <p:cNvSpPr/>
          <p:nvPr/>
        </p:nvSpPr>
        <p:spPr bwMode="auto">
          <a:xfrm>
            <a:off x="9833119" y="2704202"/>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INTERACTIVE VISUALIZATON</a:t>
            </a:r>
          </a:p>
        </p:txBody>
      </p:sp>
      <p:sp>
        <p:nvSpPr>
          <p:cNvPr id="65" name="Rectangle 64">
            <a:extLst>
              <a:ext uri="{FF2B5EF4-FFF2-40B4-BE49-F238E27FC236}">
                <a16:creationId xmlns:a16="http://schemas.microsoft.com/office/drawing/2014/main" id="{7D284FB5-E05E-418D-AF64-3CB9EF6120D7}"/>
              </a:ext>
            </a:extLst>
          </p:cNvPr>
          <p:cNvSpPr/>
          <p:nvPr/>
        </p:nvSpPr>
        <p:spPr bwMode="auto">
          <a:xfrm>
            <a:off x="9833122" y="3488001"/>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OPERATIONAL  </a:t>
            </a:r>
          </a:p>
        </p:txBody>
      </p:sp>
      <p:sp>
        <p:nvSpPr>
          <p:cNvPr id="66" name="Rectangle 65">
            <a:extLst>
              <a:ext uri="{FF2B5EF4-FFF2-40B4-BE49-F238E27FC236}">
                <a16:creationId xmlns:a16="http://schemas.microsoft.com/office/drawing/2014/main" id="{B4A67F76-ADAA-4497-82F8-FA05A424548A}"/>
              </a:ext>
            </a:extLst>
          </p:cNvPr>
          <p:cNvSpPr/>
          <p:nvPr/>
        </p:nvSpPr>
        <p:spPr bwMode="auto">
          <a:xfrm>
            <a:off x="9825571" y="4300847"/>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ADVANCED </a:t>
            </a:r>
          </a:p>
          <a:p>
            <a:pPr algn="ctr"/>
            <a:r>
              <a:rPr lang="en-IN" sz="1200" dirty="0">
                <a:solidFill>
                  <a:srgbClr val="FFFFFF"/>
                </a:solidFill>
                <a:ea typeface="Segoe UI" panose="020B0502040204020203" pitchFamily="34" charset="0"/>
                <a:cs typeface="Lucida Sans"/>
              </a:rPr>
              <a:t>ANALYTICS</a:t>
            </a:r>
          </a:p>
        </p:txBody>
      </p:sp>
      <p:sp>
        <p:nvSpPr>
          <p:cNvPr id="68" name="Pentagon 3">
            <a:extLst>
              <a:ext uri="{FF2B5EF4-FFF2-40B4-BE49-F238E27FC236}">
                <a16:creationId xmlns:a16="http://schemas.microsoft.com/office/drawing/2014/main" id="{E6326531-5E7E-4D7F-8B63-5F0D21ED813A}"/>
              </a:ext>
            </a:extLst>
          </p:cNvPr>
          <p:cNvSpPr/>
          <p:nvPr/>
        </p:nvSpPr>
        <p:spPr bwMode="auto">
          <a:xfrm>
            <a:off x="11478609" y="679114"/>
            <a:ext cx="369760" cy="457200"/>
          </a:xfrm>
          <a:prstGeom prst="homePlate">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sp>
        <p:nvSpPr>
          <p:cNvPr id="69" name="Pentagon 59">
            <a:extLst>
              <a:ext uri="{FF2B5EF4-FFF2-40B4-BE49-F238E27FC236}">
                <a16:creationId xmlns:a16="http://schemas.microsoft.com/office/drawing/2014/main" id="{A9B53408-CB6D-485B-8060-9EA3A3AFBD8A}"/>
              </a:ext>
            </a:extLst>
          </p:cNvPr>
          <p:cNvSpPr/>
          <p:nvPr/>
        </p:nvSpPr>
        <p:spPr bwMode="auto">
          <a:xfrm rot="10800000">
            <a:off x="256893" y="679740"/>
            <a:ext cx="369760" cy="457200"/>
          </a:xfrm>
          <a:prstGeom prst="homePlate">
            <a:avLst>
              <a:gd name="adj" fmla="val 63043"/>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cxnSp>
        <p:nvCxnSpPr>
          <p:cNvPr id="74" name="Straight Arrow Connector 73">
            <a:extLst>
              <a:ext uri="{FF2B5EF4-FFF2-40B4-BE49-F238E27FC236}">
                <a16:creationId xmlns:a16="http://schemas.microsoft.com/office/drawing/2014/main" id="{8239ED17-6047-40E4-B58A-DFCAD9E2D9C3}"/>
              </a:ext>
            </a:extLst>
          </p:cNvPr>
          <p:cNvCxnSpPr>
            <a:cxnSpLocks/>
          </p:cNvCxnSpPr>
          <p:nvPr/>
        </p:nvCxnSpPr>
        <p:spPr>
          <a:xfrm flipV="1">
            <a:off x="6045382" y="2823378"/>
            <a:ext cx="253099" cy="173833"/>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C68B466-49A9-40CF-9B83-4E1709E25555}"/>
              </a:ext>
            </a:extLst>
          </p:cNvPr>
          <p:cNvCxnSpPr>
            <a:cxnSpLocks/>
            <a:stCxn id="51" idx="3"/>
          </p:cNvCxnSpPr>
          <p:nvPr/>
        </p:nvCxnSpPr>
        <p:spPr>
          <a:xfrm>
            <a:off x="6045382" y="3604812"/>
            <a:ext cx="268037" cy="0"/>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Elbow Connector 52">
            <a:extLst>
              <a:ext uri="{FF2B5EF4-FFF2-40B4-BE49-F238E27FC236}">
                <a16:creationId xmlns:a16="http://schemas.microsoft.com/office/drawing/2014/main" id="{9A114BEB-3E2B-4EB8-B72D-92E3F9FC5045}"/>
              </a:ext>
            </a:extLst>
          </p:cNvPr>
          <p:cNvCxnSpPr>
            <a:cxnSpLocks/>
            <a:stCxn id="44" idx="3"/>
            <a:endCxn id="65" idx="1"/>
          </p:cNvCxnSpPr>
          <p:nvPr/>
        </p:nvCxnSpPr>
        <p:spPr>
          <a:xfrm>
            <a:off x="9318474" y="3606864"/>
            <a:ext cx="514648" cy="224037"/>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8" name="Elbow Connector 54">
            <a:extLst>
              <a:ext uri="{FF2B5EF4-FFF2-40B4-BE49-F238E27FC236}">
                <a16:creationId xmlns:a16="http://schemas.microsoft.com/office/drawing/2014/main" id="{797E705E-E9CD-4BC1-94C6-357A484EE02C}"/>
              </a:ext>
            </a:extLst>
          </p:cNvPr>
          <p:cNvCxnSpPr>
            <a:endCxn id="66" idx="1"/>
          </p:cNvCxnSpPr>
          <p:nvPr/>
        </p:nvCxnSpPr>
        <p:spPr>
          <a:xfrm>
            <a:off x="9318474" y="4478711"/>
            <a:ext cx="507097" cy="165036"/>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83A1AB6-13B5-4CA1-8FB9-77334D398E5F}"/>
              </a:ext>
            </a:extLst>
          </p:cNvPr>
          <p:cNvCxnSpPr>
            <a:cxnSpLocks/>
          </p:cNvCxnSpPr>
          <p:nvPr/>
        </p:nvCxnSpPr>
        <p:spPr>
          <a:xfrm>
            <a:off x="6045382" y="4326738"/>
            <a:ext cx="268037" cy="119852"/>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Rectangle 80">
            <a:extLst>
              <a:ext uri="{FF2B5EF4-FFF2-40B4-BE49-F238E27FC236}">
                <a16:creationId xmlns:a16="http://schemas.microsoft.com/office/drawing/2014/main" id="{13152129-E5CB-4DFB-A5D2-4A747026AF58}"/>
              </a:ext>
            </a:extLst>
          </p:cNvPr>
          <p:cNvSpPr/>
          <p:nvPr/>
        </p:nvSpPr>
        <p:spPr>
          <a:xfrm>
            <a:off x="649020" y="3609570"/>
            <a:ext cx="2039757" cy="2392831"/>
          </a:xfrm>
          <a:prstGeom prst="rect">
            <a:avLst/>
          </a:prstGeom>
          <a:solidFill>
            <a:srgbClr val="2F35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dirty="0">
              <a:latin typeface="Segoe UI Light" panose="020B0502040204020203" pitchFamily="34" charset="0"/>
            </a:endParaRPr>
          </a:p>
        </p:txBody>
      </p:sp>
      <p:pic>
        <p:nvPicPr>
          <p:cNvPr id="82" name="Picture 81">
            <a:extLst>
              <a:ext uri="{FF2B5EF4-FFF2-40B4-BE49-F238E27FC236}">
                <a16:creationId xmlns:a16="http://schemas.microsoft.com/office/drawing/2014/main" id="{7B951A4A-732B-4816-9A9C-3B0B75A0F5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838" y="3690977"/>
            <a:ext cx="320031" cy="299520"/>
          </a:xfrm>
          <a:prstGeom prst="rect">
            <a:avLst/>
          </a:prstGeom>
        </p:spPr>
      </p:pic>
      <p:grpSp>
        <p:nvGrpSpPr>
          <p:cNvPr id="84" name="Group 83">
            <a:extLst>
              <a:ext uri="{FF2B5EF4-FFF2-40B4-BE49-F238E27FC236}">
                <a16:creationId xmlns:a16="http://schemas.microsoft.com/office/drawing/2014/main" id="{71AB232C-8681-4851-8C35-6B3F6D895B51}"/>
              </a:ext>
            </a:extLst>
          </p:cNvPr>
          <p:cNvGrpSpPr/>
          <p:nvPr/>
        </p:nvGrpSpPr>
        <p:grpSpPr>
          <a:xfrm>
            <a:off x="875107" y="5217628"/>
            <a:ext cx="1722620" cy="507492"/>
            <a:chOff x="730296" y="5689093"/>
            <a:chExt cx="1723069" cy="656968"/>
          </a:xfrm>
        </p:grpSpPr>
        <p:sp>
          <p:nvSpPr>
            <p:cNvPr id="85" name="Rectangle 56">
              <a:extLst>
                <a:ext uri="{FF2B5EF4-FFF2-40B4-BE49-F238E27FC236}">
                  <a16:creationId xmlns:a16="http://schemas.microsoft.com/office/drawing/2014/main" id="{9D4362A7-983A-4A41-AAB4-10812120E604}"/>
                </a:ext>
              </a:extLst>
            </p:cNvPr>
            <p:cNvSpPr>
              <a:spLocks noChangeArrowheads="1"/>
            </p:cNvSpPr>
            <p:nvPr/>
          </p:nvSpPr>
          <p:spPr bwMode="gray">
            <a:xfrm>
              <a:off x="730296" y="5689093"/>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Social Data</a:t>
              </a:r>
              <a:endParaRPr lang="en-IN" sz="1100" dirty="0">
                <a:solidFill>
                  <a:schemeClr val="tx1"/>
                </a:solidFill>
                <a:latin typeface="Segoe UI Light" panose="020B0502040204020203" pitchFamily="34" charset="0"/>
              </a:endParaRPr>
            </a:p>
          </p:txBody>
        </p:sp>
        <p:sp>
          <p:nvSpPr>
            <p:cNvPr id="87" name="Rectangle 56">
              <a:extLst>
                <a:ext uri="{FF2B5EF4-FFF2-40B4-BE49-F238E27FC236}">
                  <a16:creationId xmlns:a16="http://schemas.microsoft.com/office/drawing/2014/main" id="{799ED470-D3B8-4200-93BD-44208280BFE4}"/>
                </a:ext>
              </a:extLst>
            </p:cNvPr>
            <p:cNvSpPr>
              <a:spLocks noChangeArrowheads="1"/>
            </p:cNvSpPr>
            <p:nvPr/>
          </p:nvSpPr>
          <p:spPr bwMode="gray">
            <a:xfrm>
              <a:off x="730296" y="6046463"/>
              <a:ext cx="1723069" cy="299598"/>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Other data sources</a:t>
              </a:r>
              <a:endParaRPr lang="en-IN" sz="1100" dirty="0">
                <a:solidFill>
                  <a:schemeClr val="tx1"/>
                </a:solidFill>
                <a:latin typeface="Segoe UI Light" panose="020B0502040204020203" pitchFamily="34" charset="0"/>
              </a:endParaRPr>
            </a:p>
          </p:txBody>
        </p:sp>
      </p:grpSp>
      <p:grpSp>
        <p:nvGrpSpPr>
          <p:cNvPr id="88" name="Group 87">
            <a:extLst>
              <a:ext uri="{FF2B5EF4-FFF2-40B4-BE49-F238E27FC236}">
                <a16:creationId xmlns:a16="http://schemas.microsoft.com/office/drawing/2014/main" id="{C7072213-0277-4C3F-B816-D5944C7D726F}"/>
              </a:ext>
            </a:extLst>
          </p:cNvPr>
          <p:cNvGrpSpPr/>
          <p:nvPr/>
        </p:nvGrpSpPr>
        <p:grpSpPr>
          <a:xfrm>
            <a:off x="864240" y="4023512"/>
            <a:ext cx="1722688" cy="1132143"/>
            <a:chOff x="744085" y="4161563"/>
            <a:chExt cx="1723136" cy="1292218"/>
          </a:xfrm>
        </p:grpSpPr>
        <p:sp>
          <p:nvSpPr>
            <p:cNvPr id="89" name="Rectangle 56">
              <a:extLst>
                <a:ext uri="{FF2B5EF4-FFF2-40B4-BE49-F238E27FC236}">
                  <a16:creationId xmlns:a16="http://schemas.microsoft.com/office/drawing/2014/main" id="{8EA299EA-D7D4-4094-8F10-469A147E3580}"/>
                </a:ext>
              </a:extLst>
            </p:cNvPr>
            <p:cNvSpPr>
              <a:spLocks noChangeArrowheads="1"/>
            </p:cNvSpPr>
            <p:nvPr/>
          </p:nvSpPr>
          <p:spPr bwMode="gray">
            <a:xfrm>
              <a:off x="744085" y="4161563"/>
              <a:ext cx="1723069"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Voice Data</a:t>
              </a:r>
              <a:endParaRPr lang="en-IN" sz="1100" dirty="0">
                <a:solidFill>
                  <a:schemeClr val="tx1"/>
                </a:solidFill>
                <a:latin typeface="Segoe UI Light" panose="020B0502040204020203" pitchFamily="34" charset="0"/>
              </a:endParaRPr>
            </a:p>
          </p:txBody>
        </p:sp>
        <p:sp>
          <p:nvSpPr>
            <p:cNvPr id="90" name="Rectangle 56">
              <a:extLst>
                <a:ext uri="{FF2B5EF4-FFF2-40B4-BE49-F238E27FC236}">
                  <a16:creationId xmlns:a16="http://schemas.microsoft.com/office/drawing/2014/main" id="{6C72BD03-8241-423F-93DF-BDEEA6CDE642}"/>
                </a:ext>
              </a:extLst>
            </p:cNvPr>
            <p:cNvSpPr>
              <a:spLocks noChangeArrowheads="1"/>
            </p:cNvSpPr>
            <p:nvPr/>
          </p:nvSpPr>
          <p:spPr bwMode="gray">
            <a:xfrm>
              <a:off x="744085" y="4486170"/>
              <a:ext cx="1723069"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Chat Data</a:t>
              </a:r>
              <a:endParaRPr lang="en-IN" sz="1100" dirty="0">
                <a:solidFill>
                  <a:schemeClr val="tx1"/>
                </a:solidFill>
                <a:latin typeface="Segoe UI Light" panose="020B0502040204020203" pitchFamily="34" charset="0"/>
              </a:endParaRPr>
            </a:p>
          </p:txBody>
        </p:sp>
        <p:sp>
          <p:nvSpPr>
            <p:cNvPr id="91" name="Rectangle 56">
              <a:extLst>
                <a:ext uri="{FF2B5EF4-FFF2-40B4-BE49-F238E27FC236}">
                  <a16:creationId xmlns:a16="http://schemas.microsoft.com/office/drawing/2014/main" id="{6754C699-5D0B-4A12-9C18-E2F694B3EA11}"/>
                </a:ext>
              </a:extLst>
            </p:cNvPr>
            <p:cNvSpPr>
              <a:spLocks noChangeArrowheads="1"/>
            </p:cNvSpPr>
            <p:nvPr/>
          </p:nvSpPr>
          <p:spPr bwMode="gray">
            <a:xfrm>
              <a:off x="744085" y="4810777"/>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Email Data</a:t>
              </a:r>
              <a:endParaRPr lang="en-IN" sz="1100" dirty="0">
                <a:solidFill>
                  <a:schemeClr val="tx1"/>
                </a:solidFill>
                <a:latin typeface="Segoe UI Light" panose="020B0502040204020203" pitchFamily="34" charset="0"/>
              </a:endParaRPr>
            </a:p>
          </p:txBody>
        </p:sp>
        <p:sp>
          <p:nvSpPr>
            <p:cNvPr id="93" name="Rectangle 56">
              <a:extLst>
                <a:ext uri="{FF2B5EF4-FFF2-40B4-BE49-F238E27FC236}">
                  <a16:creationId xmlns:a16="http://schemas.microsoft.com/office/drawing/2014/main" id="{A9C2F8AA-16E2-4DA0-BFDF-715B68FBA9FD}"/>
                </a:ext>
              </a:extLst>
            </p:cNvPr>
            <p:cNvSpPr>
              <a:spLocks noChangeArrowheads="1"/>
            </p:cNvSpPr>
            <p:nvPr/>
          </p:nvSpPr>
          <p:spPr bwMode="gray">
            <a:xfrm>
              <a:off x="744152" y="5154182"/>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Biometric Data</a:t>
              </a:r>
              <a:endParaRPr lang="en-IN" sz="1100" dirty="0">
                <a:solidFill>
                  <a:schemeClr val="tx1"/>
                </a:solidFill>
                <a:latin typeface="Segoe UI Light" panose="020B0502040204020203" pitchFamily="34" charset="0"/>
              </a:endParaRPr>
            </a:p>
          </p:txBody>
        </p:sp>
      </p:grpSp>
      <p:sp>
        <p:nvSpPr>
          <p:cNvPr id="94" name="Rectangle 93">
            <a:extLst>
              <a:ext uri="{FF2B5EF4-FFF2-40B4-BE49-F238E27FC236}">
                <a16:creationId xmlns:a16="http://schemas.microsoft.com/office/drawing/2014/main" id="{DCA8D4F1-6888-484C-8500-595B93BEB9B2}"/>
              </a:ext>
            </a:extLst>
          </p:cNvPr>
          <p:cNvSpPr/>
          <p:nvPr/>
        </p:nvSpPr>
        <p:spPr>
          <a:xfrm>
            <a:off x="644654" y="1328893"/>
            <a:ext cx="2039757" cy="2138990"/>
          </a:xfrm>
          <a:prstGeom prst="rect">
            <a:avLst/>
          </a:prstGeom>
          <a:solidFill>
            <a:srgbClr val="2F35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dirty="0">
              <a:latin typeface="Segoe UI Light" panose="020B0502040204020203" pitchFamily="34" charset="0"/>
            </a:endParaRPr>
          </a:p>
        </p:txBody>
      </p:sp>
      <p:pic>
        <p:nvPicPr>
          <p:cNvPr id="95" name="Picture 94">
            <a:extLst>
              <a:ext uri="{FF2B5EF4-FFF2-40B4-BE49-F238E27FC236}">
                <a16:creationId xmlns:a16="http://schemas.microsoft.com/office/drawing/2014/main" id="{F38863B5-448E-4B78-A3F6-DEE165C31D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8109" y="1388402"/>
            <a:ext cx="320031" cy="320031"/>
          </a:xfrm>
          <a:prstGeom prst="rect">
            <a:avLst/>
          </a:prstGeom>
        </p:spPr>
      </p:pic>
      <p:sp>
        <p:nvSpPr>
          <p:cNvPr id="97" name="Rectangle 58">
            <a:extLst>
              <a:ext uri="{FF2B5EF4-FFF2-40B4-BE49-F238E27FC236}">
                <a16:creationId xmlns:a16="http://schemas.microsoft.com/office/drawing/2014/main" id="{EBE6AF27-01D2-4984-8E2A-1A9CC7BA96CB}"/>
              </a:ext>
            </a:extLst>
          </p:cNvPr>
          <p:cNvSpPr>
            <a:spLocks noChangeArrowheads="1"/>
          </p:cNvSpPr>
          <p:nvPr/>
        </p:nvSpPr>
        <p:spPr bwMode="gray">
          <a:xfrm>
            <a:off x="1055876" y="1387288"/>
            <a:ext cx="1457555" cy="339912"/>
          </a:xfrm>
          <a:prstGeom prst="rect">
            <a:avLst/>
          </a:prstGeom>
          <a:no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200" b="1" dirty="0">
                <a:solidFill>
                  <a:schemeClr val="bg1"/>
                </a:solidFill>
                <a:latin typeface="Segoe UI Light" panose="020B0502040204020203" pitchFamily="34" charset="0"/>
              </a:rPr>
              <a:t>Structured Data</a:t>
            </a:r>
            <a:endParaRPr lang="en-IN" sz="1100" b="1" dirty="0">
              <a:solidFill>
                <a:schemeClr val="bg1"/>
              </a:solidFill>
              <a:latin typeface="Segoe UI Light" panose="020B0502040204020203" pitchFamily="34" charset="0"/>
            </a:endParaRPr>
          </a:p>
        </p:txBody>
      </p:sp>
      <p:sp>
        <p:nvSpPr>
          <p:cNvPr id="98" name="Rectangle 58">
            <a:extLst>
              <a:ext uri="{FF2B5EF4-FFF2-40B4-BE49-F238E27FC236}">
                <a16:creationId xmlns:a16="http://schemas.microsoft.com/office/drawing/2014/main" id="{C8FF887E-06BF-4754-8457-B30B8ED3D748}"/>
              </a:ext>
            </a:extLst>
          </p:cNvPr>
          <p:cNvSpPr>
            <a:spLocks noChangeArrowheads="1"/>
          </p:cNvSpPr>
          <p:nvPr/>
        </p:nvSpPr>
        <p:spPr bwMode="gray">
          <a:xfrm>
            <a:off x="1086530" y="3677143"/>
            <a:ext cx="1457555" cy="339912"/>
          </a:xfrm>
          <a:prstGeom prst="rect">
            <a:avLst/>
          </a:prstGeom>
          <a:no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200" b="1" dirty="0">
                <a:solidFill>
                  <a:schemeClr val="bg1"/>
                </a:solidFill>
                <a:latin typeface="Segoe UI Light" panose="020B0502040204020203" pitchFamily="34" charset="0"/>
              </a:rPr>
              <a:t>Unstructured Data</a:t>
            </a:r>
            <a:endParaRPr lang="en-IN" sz="1100" b="1" dirty="0">
              <a:solidFill>
                <a:schemeClr val="bg1"/>
              </a:solidFill>
              <a:latin typeface="Segoe UI Light" panose="020B0502040204020203" pitchFamily="34" charset="0"/>
            </a:endParaRPr>
          </a:p>
        </p:txBody>
      </p:sp>
      <p:grpSp>
        <p:nvGrpSpPr>
          <p:cNvPr id="99" name="Group 98">
            <a:extLst>
              <a:ext uri="{FF2B5EF4-FFF2-40B4-BE49-F238E27FC236}">
                <a16:creationId xmlns:a16="http://schemas.microsoft.com/office/drawing/2014/main" id="{7F96E52F-E49E-465F-8AD8-5D0229275934}"/>
              </a:ext>
            </a:extLst>
          </p:cNvPr>
          <p:cNvGrpSpPr/>
          <p:nvPr/>
        </p:nvGrpSpPr>
        <p:grpSpPr>
          <a:xfrm>
            <a:off x="543447" y="1629084"/>
            <a:ext cx="2046979" cy="1478950"/>
            <a:chOff x="430512" y="1551496"/>
            <a:chExt cx="2047512" cy="1891603"/>
          </a:xfrm>
        </p:grpSpPr>
        <p:sp>
          <p:nvSpPr>
            <p:cNvPr id="100" name="Rectangle 56">
              <a:extLst>
                <a:ext uri="{FF2B5EF4-FFF2-40B4-BE49-F238E27FC236}">
                  <a16:creationId xmlns:a16="http://schemas.microsoft.com/office/drawing/2014/main" id="{EE2FFFA0-F3CB-4823-AD05-FA799C391C77}"/>
                </a:ext>
              </a:extLst>
            </p:cNvPr>
            <p:cNvSpPr>
              <a:spLocks noChangeArrowheads="1"/>
            </p:cNvSpPr>
            <p:nvPr/>
          </p:nvSpPr>
          <p:spPr bwMode="gray">
            <a:xfrm>
              <a:off x="754955" y="1679321"/>
              <a:ext cx="1723069" cy="280422"/>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Customer Data</a:t>
              </a:r>
              <a:endParaRPr lang="en-IN" sz="1100" dirty="0">
                <a:solidFill>
                  <a:schemeClr val="tx1"/>
                </a:solidFill>
                <a:latin typeface="Segoe UI Light" panose="020B0502040204020203" pitchFamily="34" charset="0"/>
              </a:endParaRPr>
            </a:p>
          </p:txBody>
        </p:sp>
        <p:sp>
          <p:nvSpPr>
            <p:cNvPr id="101" name="Rectangle 57">
              <a:extLst>
                <a:ext uri="{FF2B5EF4-FFF2-40B4-BE49-F238E27FC236}">
                  <a16:creationId xmlns:a16="http://schemas.microsoft.com/office/drawing/2014/main" id="{FEF1FE19-1A1F-4BC3-AB27-E406D879A551}"/>
                </a:ext>
              </a:extLst>
            </p:cNvPr>
            <p:cNvSpPr>
              <a:spLocks noChangeArrowheads="1"/>
            </p:cNvSpPr>
            <p:nvPr/>
          </p:nvSpPr>
          <p:spPr bwMode="gray">
            <a:xfrm>
              <a:off x="744930" y="2677634"/>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Payment Data</a:t>
              </a:r>
              <a:endParaRPr lang="en-IN" sz="1100" dirty="0">
                <a:solidFill>
                  <a:schemeClr val="tx1"/>
                </a:solidFill>
                <a:latin typeface="Segoe UI Light" panose="020B0502040204020203" pitchFamily="34" charset="0"/>
              </a:endParaRPr>
            </a:p>
          </p:txBody>
        </p:sp>
        <p:sp>
          <p:nvSpPr>
            <p:cNvPr id="102" name="Rectangle 58">
              <a:extLst>
                <a:ext uri="{FF2B5EF4-FFF2-40B4-BE49-F238E27FC236}">
                  <a16:creationId xmlns:a16="http://schemas.microsoft.com/office/drawing/2014/main" id="{B16DE991-FFF0-46FB-8E86-F8C24A602B3A}"/>
                </a:ext>
              </a:extLst>
            </p:cNvPr>
            <p:cNvSpPr>
              <a:spLocks noChangeArrowheads="1"/>
            </p:cNvSpPr>
            <p:nvPr/>
          </p:nvSpPr>
          <p:spPr bwMode="gray">
            <a:xfrm>
              <a:off x="744931" y="2011840"/>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Web Data</a:t>
              </a:r>
              <a:endParaRPr lang="en-IN" sz="1100" dirty="0">
                <a:solidFill>
                  <a:schemeClr val="tx1"/>
                </a:solidFill>
                <a:latin typeface="Segoe UI Light" panose="020B0502040204020203" pitchFamily="34" charset="0"/>
              </a:endParaRPr>
            </a:p>
          </p:txBody>
        </p:sp>
        <p:sp>
          <p:nvSpPr>
            <p:cNvPr id="103" name="Rectangle 59">
              <a:extLst>
                <a:ext uri="{FF2B5EF4-FFF2-40B4-BE49-F238E27FC236}">
                  <a16:creationId xmlns:a16="http://schemas.microsoft.com/office/drawing/2014/main" id="{975FBDA7-F278-4A96-A8F6-1E8FDE2D6A4B}"/>
                </a:ext>
              </a:extLst>
            </p:cNvPr>
            <p:cNvSpPr>
              <a:spLocks noChangeArrowheads="1"/>
            </p:cNvSpPr>
            <p:nvPr/>
          </p:nvSpPr>
          <p:spPr bwMode="gray">
            <a:xfrm>
              <a:off x="744931" y="2344737"/>
              <a:ext cx="1716626"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Marketing Data</a:t>
              </a:r>
              <a:endParaRPr lang="en-IN" sz="1100" dirty="0">
                <a:solidFill>
                  <a:schemeClr val="tx1"/>
                </a:solidFill>
                <a:latin typeface="Segoe UI Light" panose="020B0502040204020203" pitchFamily="34" charset="0"/>
              </a:endParaRPr>
            </a:p>
          </p:txBody>
        </p:sp>
        <p:sp>
          <p:nvSpPr>
            <p:cNvPr id="104" name="TextBox 103">
              <a:extLst>
                <a:ext uri="{FF2B5EF4-FFF2-40B4-BE49-F238E27FC236}">
                  <a16:creationId xmlns:a16="http://schemas.microsoft.com/office/drawing/2014/main" id="{0AA3C138-3031-48C0-BE08-3E5307735E76}"/>
                </a:ext>
              </a:extLst>
            </p:cNvPr>
            <p:cNvSpPr txBox="1"/>
            <p:nvPr/>
          </p:nvSpPr>
          <p:spPr>
            <a:xfrm>
              <a:off x="430512" y="1551496"/>
              <a:ext cx="369428" cy="1891603"/>
            </a:xfrm>
            <a:prstGeom prst="rect">
              <a:avLst/>
            </a:prstGeom>
            <a:noFill/>
          </p:spPr>
          <p:txBody>
            <a:bodyPr vert="vert270" wrap="square" rtlCol="0">
              <a:spAutoFit/>
            </a:bodyPr>
            <a:lstStyle/>
            <a:p>
              <a:r>
                <a:rPr lang="en-IN" sz="1200" dirty="0">
                  <a:solidFill>
                    <a:schemeClr val="bg1"/>
                  </a:solidFill>
                  <a:latin typeface="Segoe UI Light" panose="020B0502040204020203" pitchFamily="34" charset="0"/>
                </a:rPr>
                <a:t> External / Internal</a:t>
              </a:r>
            </a:p>
          </p:txBody>
        </p:sp>
        <p:sp>
          <p:nvSpPr>
            <p:cNvPr id="105" name="Rectangle 57">
              <a:extLst>
                <a:ext uri="{FF2B5EF4-FFF2-40B4-BE49-F238E27FC236}">
                  <a16:creationId xmlns:a16="http://schemas.microsoft.com/office/drawing/2014/main" id="{54136C9B-00E3-4621-9427-5D142CF4CF3C}"/>
                </a:ext>
              </a:extLst>
            </p:cNvPr>
            <p:cNvSpPr>
              <a:spLocks noChangeArrowheads="1"/>
            </p:cNvSpPr>
            <p:nvPr/>
          </p:nvSpPr>
          <p:spPr bwMode="gray">
            <a:xfrm>
              <a:off x="733895" y="3010531"/>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App Data</a:t>
              </a:r>
              <a:endParaRPr lang="en-IN" sz="1100" dirty="0">
                <a:solidFill>
                  <a:schemeClr val="tx1"/>
                </a:solidFill>
                <a:latin typeface="Segoe UI Light" panose="020B0502040204020203" pitchFamily="34" charset="0"/>
              </a:endParaRPr>
            </a:p>
          </p:txBody>
        </p:sp>
      </p:grpSp>
      <p:sp>
        <p:nvSpPr>
          <p:cNvPr id="111" name="Rectangle 56">
            <a:extLst>
              <a:ext uri="{FF2B5EF4-FFF2-40B4-BE49-F238E27FC236}">
                <a16:creationId xmlns:a16="http://schemas.microsoft.com/office/drawing/2014/main" id="{C595BA87-6130-4335-807E-CAFC4C6D3714}"/>
              </a:ext>
            </a:extLst>
          </p:cNvPr>
          <p:cNvSpPr>
            <a:spLocks noChangeArrowheads="1"/>
          </p:cNvSpPr>
          <p:nvPr/>
        </p:nvSpPr>
        <p:spPr bwMode="gray">
          <a:xfrm>
            <a:off x="843152" y="3030106"/>
            <a:ext cx="1722621" cy="231433"/>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Dispute Information</a:t>
            </a:r>
            <a:endParaRPr lang="en-IN" sz="1100" dirty="0">
              <a:solidFill>
                <a:schemeClr val="tx1"/>
              </a:solidFill>
              <a:latin typeface="Segoe UI Light" panose="020B0502040204020203" pitchFamily="34" charset="0"/>
            </a:endParaRPr>
          </a:p>
        </p:txBody>
      </p:sp>
      <p:sp>
        <p:nvSpPr>
          <p:cNvPr id="112" name="TextBox 111">
            <a:extLst>
              <a:ext uri="{FF2B5EF4-FFF2-40B4-BE49-F238E27FC236}">
                <a16:creationId xmlns:a16="http://schemas.microsoft.com/office/drawing/2014/main" id="{870E7314-AC1E-48EF-943A-775C358C65D3}"/>
              </a:ext>
            </a:extLst>
          </p:cNvPr>
          <p:cNvSpPr txBox="1"/>
          <p:nvPr/>
        </p:nvSpPr>
        <p:spPr>
          <a:xfrm>
            <a:off x="560890" y="4054450"/>
            <a:ext cx="369332" cy="1478950"/>
          </a:xfrm>
          <a:prstGeom prst="rect">
            <a:avLst/>
          </a:prstGeom>
          <a:noFill/>
        </p:spPr>
        <p:txBody>
          <a:bodyPr vert="vert270" wrap="square" rtlCol="0">
            <a:spAutoFit/>
          </a:bodyPr>
          <a:lstStyle/>
          <a:p>
            <a:r>
              <a:rPr lang="en-IN" sz="1200" dirty="0">
                <a:solidFill>
                  <a:schemeClr val="bg1"/>
                </a:solidFill>
                <a:latin typeface="Segoe UI Light" panose="020B0502040204020203" pitchFamily="34" charset="0"/>
              </a:rPr>
              <a:t> External / Internal</a:t>
            </a:r>
          </a:p>
        </p:txBody>
      </p:sp>
      <p:pic>
        <p:nvPicPr>
          <p:cNvPr id="16" name="Picture 15">
            <a:extLst>
              <a:ext uri="{FF2B5EF4-FFF2-40B4-BE49-F238E27FC236}">
                <a16:creationId xmlns:a16="http://schemas.microsoft.com/office/drawing/2014/main" id="{789A8752-AB8C-4EE3-A927-1970C5996E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6075" y="3191393"/>
            <a:ext cx="1135345" cy="1135345"/>
          </a:xfrm>
          <a:prstGeom prst="rect">
            <a:avLst/>
          </a:prstGeom>
        </p:spPr>
      </p:pic>
      <p:sp>
        <p:nvSpPr>
          <p:cNvPr id="35" name="Trapezoid 34">
            <a:extLst>
              <a:ext uri="{FF2B5EF4-FFF2-40B4-BE49-F238E27FC236}">
                <a16:creationId xmlns:a16="http://schemas.microsoft.com/office/drawing/2014/main" id="{FB1C1373-781F-4FB8-BA8E-0BC456203210}"/>
              </a:ext>
            </a:extLst>
          </p:cNvPr>
          <p:cNvSpPr/>
          <p:nvPr/>
        </p:nvSpPr>
        <p:spPr>
          <a:xfrm rot="5400000">
            <a:off x="2766679" y="3491136"/>
            <a:ext cx="3106354" cy="324291"/>
          </a:xfrm>
          <a:prstGeom prst="trapezoid">
            <a:avLst>
              <a:gd name="adj" fmla="val 179384"/>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Connector 288">
            <a:extLst>
              <a:ext uri="{FF2B5EF4-FFF2-40B4-BE49-F238E27FC236}">
                <a16:creationId xmlns:a16="http://schemas.microsoft.com/office/drawing/2014/main" id="{23CDFDE7-990E-4556-8B96-52ACC2F5FBD5}"/>
              </a:ext>
            </a:extLst>
          </p:cNvPr>
          <p:cNvCxnSpPr>
            <a:cxnSpLocks/>
          </p:cNvCxnSpPr>
          <p:nvPr/>
        </p:nvCxnSpPr>
        <p:spPr>
          <a:xfrm>
            <a:off x="3443709" y="5509216"/>
            <a:ext cx="691759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91" name="Picture 290">
            <a:extLst>
              <a:ext uri="{FF2B5EF4-FFF2-40B4-BE49-F238E27FC236}">
                <a16:creationId xmlns:a16="http://schemas.microsoft.com/office/drawing/2014/main" id="{7381EE41-5B78-436A-97DF-5466EE69B3A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83591" y="5622253"/>
            <a:ext cx="930281" cy="348220"/>
          </a:xfrm>
          <a:prstGeom prst="rect">
            <a:avLst/>
          </a:prstGeom>
        </p:spPr>
      </p:pic>
      <p:pic>
        <p:nvPicPr>
          <p:cNvPr id="293" name="Picture 292">
            <a:extLst>
              <a:ext uri="{FF2B5EF4-FFF2-40B4-BE49-F238E27FC236}">
                <a16:creationId xmlns:a16="http://schemas.microsoft.com/office/drawing/2014/main" id="{56F9F1C3-0A4A-437F-9FB9-C09474618E6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37439" y="5852116"/>
            <a:ext cx="835372" cy="523578"/>
          </a:xfrm>
          <a:prstGeom prst="rect">
            <a:avLst/>
          </a:prstGeom>
        </p:spPr>
      </p:pic>
      <p:pic>
        <p:nvPicPr>
          <p:cNvPr id="126" name="Picture 2" descr="Related image">
            <a:extLst>
              <a:ext uri="{FF2B5EF4-FFF2-40B4-BE49-F238E27FC236}">
                <a16:creationId xmlns:a16="http://schemas.microsoft.com/office/drawing/2014/main" id="{15393058-D8BE-4750-9B8B-5025A4873B9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975196" y="5941867"/>
            <a:ext cx="686553" cy="392891"/>
          </a:xfrm>
          <a:prstGeom prst="rect">
            <a:avLst/>
          </a:prstGeom>
          <a:noFill/>
          <a:extLst>
            <a:ext uri="{909E8E84-426E-40dd-AFC4-6F175D3DCCD1}">
              <a14:hiddenFill xmlns:a14="http://schemas.microsoft.com/office/drawing/2010/main" xmlns="">
                <a:solidFill>
                  <a:srgbClr val="FFFFFF"/>
                </a:solidFill>
              </a14:hiddenFill>
            </a:ext>
          </a:extLst>
        </p:spPr>
      </p:pic>
      <p:pic>
        <p:nvPicPr>
          <p:cNvPr id="127" name="Picture 4" descr="Image result for hive sql">
            <a:extLst>
              <a:ext uri="{FF2B5EF4-FFF2-40B4-BE49-F238E27FC236}">
                <a16:creationId xmlns:a16="http://schemas.microsoft.com/office/drawing/2014/main" id="{2701FBC0-1307-4D50-A0FF-E1DEEFB284E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685898" y="5622253"/>
            <a:ext cx="573400" cy="516060"/>
          </a:xfrm>
          <a:prstGeom prst="rect">
            <a:avLst/>
          </a:prstGeom>
          <a:noFill/>
          <a:extLst>
            <a:ext uri="{909E8E84-426E-40dd-AFC4-6F175D3DCCD1}">
              <a14:hiddenFill xmlns:a14="http://schemas.microsoft.com/office/drawing/2010/main" xmlns="">
                <a:solidFill>
                  <a:srgbClr val="FFFFFF"/>
                </a:solidFill>
              </a14:hiddenFill>
            </a:ext>
          </a:extLst>
        </p:spPr>
      </p:pic>
      <p:pic>
        <p:nvPicPr>
          <p:cNvPr id="297" name="Picture 296">
            <a:extLst>
              <a:ext uri="{FF2B5EF4-FFF2-40B4-BE49-F238E27FC236}">
                <a16:creationId xmlns:a16="http://schemas.microsoft.com/office/drawing/2014/main" id="{40AB4E29-F189-40C3-B28F-10D302C7812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67511" y="5938768"/>
            <a:ext cx="1302897" cy="437666"/>
          </a:xfrm>
          <a:prstGeom prst="rect">
            <a:avLst/>
          </a:prstGeom>
        </p:spPr>
      </p:pic>
      <p:cxnSp>
        <p:nvCxnSpPr>
          <p:cNvPr id="132" name="Straight Connector 131">
            <a:extLst>
              <a:ext uri="{FF2B5EF4-FFF2-40B4-BE49-F238E27FC236}">
                <a16:creationId xmlns:a16="http://schemas.microsoft.com/office/drawing/2014/main" id="{C06C95DE-8B9C-46E0-B2FA-037F93F11328}"/>
              </a:ext>
            </a:extLst>
          </p:cNvPr>
          <p:cNvCxnSpPr>
            <a:cxnSpLocks/>
          </p:cNvCxnSpPr>
          <p:nvPr/>
        </p:nvCxnSpPr>
        <p:spPr>
          <a:xfrm>
            <a:off x="3418516" y="6425035"/>
            <a:ext cx="691759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AD39ED3-E787-4C3F-837B-79AB0E85D1D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632405" y="5558344"/>
            <a:ext cx="1485037" cy="466620"/>
          </a:xfrm>
          <a:prstGeom prst="rect">
            <a:avLst/>
          </a:prstGeom>
        </p:spPr>
      </p:pic>
      <p:pic>
        <p:nvPicPr>
          <p:cNvPr id="6" name="Picture 5">
            <a:extLst>
              <a:ext uri="{FF2B5EF4-FFF2-40B4-BE49-F238E27FC236}">
                <a16:creationId xmlns:a16="http://schemas.microsoft.com/office/drawing/2014/main" id="{02CD3C8E-0FF9-4366-B947-6C79B391C04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087575" y="5899197"/>
            <a:ext cx="1020737" cy="348220"/>
          </a:xfrm>
          <a:prstGeom prst="rect">
            <a:avLst/>
          </a:prstGeom>
        </p:spPr>
      </p:pic>
      <p:pic>
        <p:nvPicPr>
          <p:cNvPr id="128" name="Picture 8" descr="Image result for R logo">
            <a:extLst>
              <a:ext uri="{FF2B5EF4-FFF2-40B4-BE49-F238E27FC236}">
                <a16:creationId xmlns:a16="http://schemas.microsoft.com/office/drawing/2014/main" id="{0412A56D-13C2-4072-BBA9-9D92D8536819}"/>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417449" y="5602980"/>
            <a:ext cx="495428" cy="4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56687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Trapezoid 12">
            <a:extLst>
              <a:ext uri="{FF2B5EF4-FFF2-40B4-BE49-F238E27FC236}">
                <a16:creationId xmlns:a16="http://schemas.microsoft.com/office/drawing/2014/main" id="{48E6D7DB-F9A6-474A-991B-0E5C8F29DB4C}"/>
              </a:ext>
            </a:extLst>
          </p:cNvPr>
          <p:cNvSpPr/>
          <p:nvPr/>
        </p:nvSpPr>
        <p:spPr>
          <a:xfrm>
            <a:off x="569037" y="701743"/>
            <a:ext cx="11172945" cy="4542433"/>
          </a:xfrm>
          <a:prstGeom prst="trapezoid">
            <a:avLst>
              <a:gd name="adj" fmla="val 29367"/>
            </a:avLst>
          </a:prstGeom>
          <a:solidFill>
            <a:schemeClr val="bg1"/>
          </a:solidFill>
          <a:ln>
            <a:solidFill>
              <a:schemeClr val="tx2"/>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2. Making sense of the data</a:t>
            </a:r>
          </a:p>
        </p:txBody>
      </p:sp>
      <p:pic>
        <p:nvPicPr>
          <p:cNvPr id="4" name="Picture 3">
            <a:extLst>
              <a:ext uri="{FF2B5EF4-FFF2-40B4-BE49-F238E27FC236}">
                <a16:creationId xmlns:a16="http://schemas.microsoft.com/office/drawing/2014/main" id="{1FF7A2CD-060C-4AB3-8F31-0F426BB548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85733" y="871692"/>
            <a:ext cx="1195494" cy="1108269"/>
          </a:xfrm>
          <a:prstGeom prst="rect">
            <a:avLst/>
          </a:prstGeom>
        </p:spPr>
      </p:pic>
      <p:sp>
        <p:nvSpPr>
          <p:cNvPr id="5" name="Rectangle 4">
            <a:extLst>
              <a:ext uri="{FF2B5EF4-FFF2-40B4-BE49-F238E27FC236}">
                <a16:creationId xmlns:a16="http://schemas.microsoft.com/office/drawing/2014/main" id="{32408120-987C-4755-97B0-0339690F4548}"/>
              </a:ext>
            </a:extLst>
          </p:cNvPr>
          <p:cNvSpPr/>
          <p:nvPr/>
        </p:nvSpPr>
        <p:spPr>
          <a:xfrm>
            <a:off x="2177971" y="1981730"/>
            <a:ext cx="2409197" cy="738664"/>
          </a:xfrm>
          <a:prstGeom prst="rect">
            <a:avLst/>
          </a:prstGeom>
        </p:spPr>
        <p:txBody>
          <a:bodyPr wrap="square">
            <a:spAutoFit/>
          </a:bodyPr>
          <a:lstStyle/>
          <a:p>
            <a:pPr algn="ctr"/>
            <a:r>
              <a:rPr lang="en-US" sz="1400" b="1" dirty="0"/>
              <a:t>Reporting &amp; Visualization </a:t>
            </a:r>
          </a:p>
          <a:p>
            <a:pPr algn="ctr"/>
            <a:r>
              <a:rPr lang="en-US" sz="1400" i="1" dirty="0"/>
              <a:t>Performance Management, KPI Measurements</a:t>
            </a:r>
          </a:p>
        </p:txBody>
      </p:sp>
      <p:pic>
        <p:nvPicPr>
          <p:cNvPr id="5124" name="Picture 4" descr="Image result for segmentation icon">
            <a:extLst>
              <a:ext uri="{FF2B5EF4-FFF2-40B4-BE49-F238E27FC236}">
                <a16:creationId xmlns:a16="http://schemas.microsoft.com/office/drawing/2014/main" id="{08E2BA3A-EA3B-4D40-BE14-65A4C550C57A}"/>
              </a:ext>
            </a:extLst>
          </p:cNvPr>
          <p:cNvPicPr>
            <a:picLocks noChangeAspect="1" noChangeArrowheads="1"/>
          </p:cNvPicPr>
          <p:nvPr/>
        </p:nvPicPr>
        <p:blipFill>
          <a:blip r:embed="rId4" cstate="email">
            <a:clrChange>
              <a:clrFrom>
                <a:srgbClr val="040404">
                  <a:alpha val="5490"/>
                </a:srgbClr>
              </a:clrFrom>
              <a:clrTo>
                <a:srgbClr val="040404">
                  <a:alpha val="0"/>
                </a:srgbClr>
              </a:clrTo>
            </a:clrChange>
            <a:extLst>
              <a:ext uri="{28A0092B-C50C-407E-A947-70E740481C1C}">
                <a14:useLocalDpi xmlns:a14="http://schemas.microsoft.com/office/drawing/2010/main"/>
              </a:ext>
            </a:extLst>
          </a:blip>
          <a:srcRect/>
          <a:stretch>
            <a:fillRect/>
          </a:stretch>
        </p:blipFill>
        <p:spPr bwMode="auto">
          <a:xfrm>
            <a:off x="1717061" y="3115337"/>
            <a:ext cx="921819" cy="9218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E33993C-B937-48F0-B5B2-4BB955F6BEA8}"/>
              </a:ext>
            </a:extLst>
          </p:cNvPr>
          <p:cNvSpPr/>
          <p:nvPr/>
        </p:nvSpPr>
        <p:spPr>
          <a:xfrm>
            <a:off x="885301" y="4119597"/>
            <a:ext cx="2409197" cy="738664"/>
          </a:xfrm>
          <a:prstGeom prst="rect">
            <a:avLst/>
          </a:prstGeom>
        </p:spPr>
        <p:txBody>
          <a:bodyPr wrap="square">
            <a:spAutoFit/>
          </a:bodyPr>
          <a:lstStyle/>
          <a:p>
            <a:pPr algn="ctr"/>
            <a:r>
              <a:rPr lang="en-US" sz="1400" b="1" dirty="0"/>
              <a:t>Segmentation &amp; Clustering</a:t>
            </a:r>
          </a:p>
          <a:p>
            <a:pPr algn="ctr"/>
            <a:r>
              <a:rPr lang="en-US" sz="1400" dirty="0"/>
              <a:t>Personalization, Appropriateness etc.</a:t>
            </a:r>
            <a:endParaRPr lang="en-US" dirty="0"/>
          </a:p>
        </p:txBody>
      </p:sp>
      <p:sp>
        <p:nvSpPr>
          <p:cNvPr id="7" name="Rectangle 6">
            <a:extLst>
              <a:ext uri="{FF2B5EF4-FFF2-40B4-BE49-F238E27FC236}">
                <a16:creationId xmlns:a16="http://schemas.microsoft.com/office/drawing/2014/main" id="{9648B793-0665-4A2A-848B-91F1F543E5F2}"/>
              </a:ext>
            </a:extLst>
          </p:cNvPr>
          <p:cNvSpPr/>
          <p:nvPr/>
        </p:nvSpPr>
        <p:spPr>
          <a:xfrm>
            <a:off x="3601519" y="4166574"/>
            <a:ext cx="2247795" cy="954107"/>
          </a:xfrm>
          <a:prstGeom prst="rect">
            <a:avLst/>
          </a:prstGeom>
        </p:spPr>
        <p:txBody>
          <a:bodyPr wrap="none">
            <a:spAutoFit/>
          </a:bodyPr>
          <a:lstStyle/>
          <a:p>
            <a:pPr algn="ctr"/>
            <a:r>
              <a:rPr lang="en-US" sz="1400" b="1" dirty="0"/>
              <a:t>Relationship &amp; Causalities</a:t>
            </a:r>
          </a:p>
          <a:p>
            <a:pPr algn="ctr"/>
            <a:r>
              <a:rPr lang="en-US" sz="1400" dirty="0"/>
              <a:t>Implementation, Strategy &amp; </a:t>
            </a:r>
          </a:p>
          <a:p>
            <a:pPr algn="ctr"/>
            <a:r>
              <a:rPr lang="en-US" sz="1400" dirty="0"/>
              <a:t>Prioritization</a:t>
            </a:r>
          </a:p>
          <a:p>
            <a:endParaRPr lang="en-US" sz="1400" b="1" dirty="0"/>
          </a:p>
        </p:txBody>
      </p:sp>
      <p:pic>
        <p:nvPicPr>
          <p:cNvPr id="9" name="Picture 8">
            <a:extLst>
              <a:ext uri="{FF2B5EF4-FFF2-40B4-BE49-F238E27FC236}">
                <a16:creationId xmlns:a16="http://schemas.microsoft.com/office/drawing/2014/main" id="{3B9C45DE-4296-4AEC-99DC-F833559008BF}"/>
              </a:ext>
            </a:extLst>
          </p:cNvPr>
          <p:cNvPicPr>
            <a:picLocks noChangeAspect="1"/>
          </p:cNvPicPr>
          <p:nvPr/>
        </p:nvPicPr>
        <p:blipFill>
          <a:blip r:embed="rId5" cstate="email">
            <a:clrChange>
              <a:clrFrom>
                <a:srgbClr val="F5F5F5"/>
              </a:clrFrom>
              <a:clrTo>
                <a:srgbClr val="F5F5F5">
                  <a:alpha val="0"/>
                </a:srgbClr>
              </a:clrTo>
            </a:clrChange>
            <a:extLst>
              <a:ext uri="{28A0092B-C50C-407E-A947-70E740481C1C}">
                <a14:useLocalDpi xmlns:a14="http://schemas.microsoft.com/office/drawing/2010/main"/>
              </a:ext>
            </a:extLst>
          </a:blip>
          <a:stretch>
            <a:fillRect/>
          </a:stretch>
        </p:blipFill>
        <p:spPr>
          <a:xfrm>
            <a:off x="4104167" y="3097823"/>
            <a:ext cx="1136098" cy="1136098"/>
          </a:xfrm>
          <a:prstGeom prst="rect">
            <a:avLst/>
          </a:prstGeom>
        </p:spPr>
      </p:pic>
      <p:pic>
        <p:nvPicPr>
          <p:cNvPr id="5128" name="Picture 8" descr="Image result for Real Time icon">
            <a:extLst>
              <a:ext uri="{FF2B5EF4-FFF2-40B4-BE49-F238E27FC236}">
                <a16:creationId xmlns:a16="http://schemas.microsoft.com/office/drawing/2014/main" id="{BB638942-9C6B-40FD-893B-BAEB1578609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12481" y="958131"/>
            <a:ext cx="880892" cy="880892"/>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3669970D-2B8F-497A-B107-2F0B1569F26C}"/>
              </a:ext>
            </a:extLst>
          </p:cNvPr>
          <p:cNvSpPr/>
          <p:nvPr/>
        </p:nvSpPr>
        <p:spPr>
          <a:xfrm>
            <a:off x="5048329" y="1981730"/>
            <a:ext cx="2409197" cy="738664"/>
          </a:xfrm>
          <a:prstGeom prst="rect">
            <a:avLst/>
          </a:prstGeom>
        </p:spPr>
        <p:txBody>
          <a:bodyPr wrap="square">
            <a:spAutoFit/>
          </a:bodyPr>
          <a:lstStyle/>
          <a:p>
            <a:pPr algn="ctr"/>
            <a:r>
              <a:rPr lang="en-US" sz="1400" b="1" dirty="0"/>
              <a:t>Monitoring &amp; Control</a:t>
            </a:r>
          </a:p>
          <a:p>
            <a:pPr algn="ctr"/>
            <a:r>
              <a:rPr lang="en-US" sz="1400" i="1" dirty="0"/>
              <a:t>Real Time Assurance, Audit &amp; Compliance</a:t>
            </a:r>
          </a:p>
        </p:txBody>
      </p:sp>
      <p:pic>
        <p:nvPicPr>
          <p:cNvPr id="5130" name="Picture 10" descr="Image result for customer journey icon">
            <a:extLst>
              <a:ext uri="{FF2B5EF4-FFF2-40B4-BE49-F238E27FC236}">
                <a16:creationId xmlns:a16="http://schemas.microsoft.com/office/drawing/2014/main" id="{523B5EC3-D3EF-4CE0-83D1-581CA408D1A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33587" y="3220061"/>
            <a:ext cx="1397925" cy="9218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323CD271-DC1E-4EF0-94BC-C2B8470941EC}"/>
              </a:ext>
            </a:extLst>
          </p:cNvPr>
          <p:cNvSpPr/>
          <p:nvPr/>
        </p:nvSpPr>
        <p:spPr>
          <a:xfrm>
            <a:off x="6406857" y="4179467"/>
            <a:ext cx="2409197" cy="738664"/>
          </a:xfrm>
          <a:prstGeom prst="rect">
            <a:avLst/>
          </a:prstGeom>
        </p:spPr>
        <p:txBody>
          <a:bodyPr wrap="square">
            <a:spAutoFit/>
          </a:bodyPr>
          <a:lstStyle/>
          <a:p>
            <a:pPr algn="ctr"/>
            <a:r>
              <a:rPr lang="en-US" sz="1400" b="1" dirty="0"/>
              <a:t>Digital Analytics</a:t>
            </a:r>
          </a:p>
          <a:p>
            <a:pPr algn="ctr"/>
            <a:r>
              <a:rPr lang="en-US" sz="1400" i="1" dirty="0"/>
              <a:t>Consumer Journeys, Marketing Effectiveness</a:t>
            </a:r>
          </a:p>
        </p:txBody>
      </p:sp>
      <p:pic>
        <p:nvPicPr>
          <p:cNvPr id="11" name="Picture 10">
            <a:extLst>
              <a:ext uri="{FF2B5EF4-FFF2-40B4-BE49-F238E27FC236}">
                <a16:creationId xmlns:a16="http://schemas.microsoft.com/office/drawing/2014/main" id="{4C986BB8-5BC1-43A0-931E-E6DBEE5AD6C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71457" y="3102141"/>
            <a:ext cx="886604" cy="886604"/>
          </a:xfrm>
          <a:prstGeom prst="rect">
            <a:avLst/>
          </a:prstGeom>
        </p:spPr>
      </p:pic>
      <p:sp>
        <p:nvSpPr>
          <p:cNvPr id="82" name="Rectangle 81">
            <a:extLst>
              <a:ext uri="{FF2B5EF4-FFF2-40B4-BE49-F238E27FC236}">
                <a16:creationId xmlns:a16="http://schemas.microsoft.com/office/drawing/2014/main" id="{09567795-3A17-4319-9793-70DAB804D329}"/>
              </a:ext>
            </a:extLst>
          </p:cNvPr>
          <p:cNvSpPr/>
          <p:nvPr/>
        </p:nvSpPr>
        <p:spPr>
          <a:xfrm>
            <a:off x="9085400" y="4166574"/>
            <a:ext cx="2178050" cy="738664"/>
          </a:xfrm>
          <a:prstGeom prst="rect">
            <a:avLst/>
          </a:prstGeom>
        </p:spPr>
        <p:txBody>
          <a:bodyPr wrap="square">
            <a:spAutoFit/>
          </a:bodyPr>
          <a:lstStyle/>
          <a:p>
            <a:pPr algn="ctr"/>
            <a:r>
              <a:rPr lang="en-US" sz="1400" b="1" dirty="0"/>
              <a:t>Experimentation</a:t>
            </a:r>
          </a:p>
          <a:p>
            <a:pPr algn="ctr"/>
            <a:r>
              <a:rPr lang="en-US" sz="1400" i="1" dirty="0"/>
              <a:t>Experimentation at scale, A/B testing etc.</a:t>
            </a:r>
          </a:p>
        </p:txBody>
      </p:sp>
      <p:pic>
        <p:nvPicPr>
          <p:cNvPr id="5134" name="Picture 14" descr="Image result for voice of customer icon">
            <a:extLst>
              <a:ext uri="{FF2B5EF4-FFF2-40B4-BE49-F238E27FC236}">
                <a16:creationId xmlns:a16="http://schemas.microsoft.com/office/drawing/2014/main" id="{AAE6032C-9223-4939-92AA-E665D0F2A9F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343964" y="999133"/>
            <a:ext cx="994370" cy="921819"/>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EE1CABFF-3331-4D35-8F2D-A6AE7915855F}"/>
              </a:ext>
            </a:extLst>
          </p:cNvPr>
          <p:cNvSpPr/>
          <p:nvPr/>
        </p:nvSpPr>
        <p:spPr>
          <a:xfrm>
            <a:off x="7685521" y="1981730"/>
            <a:ext cx="2409197" cy="738664"/>
          </a:xfrm>
          <a:prstGeom prst="rect">
            <a:avLst/>
          </a:prstGeom>
        </p:spPr>
        <p:txBody>
          <a:bodyPr wrap="square">
            <a:spAutoFit/>
          </a:bodyPr>
          <a:lstStyle/>
          <a:p>
            <a:pPr algn="ctr"/>
            <a:r>
              <a:rPr lang="en-US" sz="1400" b="1" dirty="0"/>
              <a:t>Voice of Customer</a:t>
            </a:r>
          </a:p>
          <a:p>
            <a:pPr algn="ctr"/>
            <a:r>
              <a:rPr lang="en-US" sz="1400" i="1" dirty="0"/>
              <a:t>Criticalities, Competitive Intelligence</a:t>
            </a:r>
          </a:p>
        </p:txBody>
      </p:sp>
      <p:sp>
        <p:nvSpPr>
          <p:cNvPr id="12" name="Rectangle 11">
            <a:extLst>
              <a:ext uri="{FF2B5EF4-FFF2-40B4-BE49-F238E27FC236}">
                <a16:creationId xmlns:a16="http://schemas.microsoft.com/office/drawing/2014/main" id="{8E5BE122-2C76-4E5E-947B-C94C57A5B9CB}"/>
              </a:ext>
            </a:extLst>
          </p:cNvPr>
          <p:cNvSpPr/>
          <p:nvPr/>
        </p:nvSpPr>
        <p:spPr>
          <a:xfrm>
            <a:off x="2542693" y="5396501"/>
            <a:ext cx="7502965" cy="11756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                      Integrated &amp; Disparate sources in Data Lake</a:t>
            </a:r>
          </a:p>
          <a:p>
            <a:pPr algn="ctr"/>
            <a:r>
              <a:rPr lang="en-US" sz="2400" dirty="0"/>
              <a:t> </a:t>
            </a:r>
            <a:endParaRPr lang="en-US" dirty="0"/>
          </a:p>
        </p:txBody>
      </p:sp>
      <p:pic>
        <p:nvPicPr>
          <p:cNvPr id="15" name="Picture 14">
            <a:extLst>
              <a:ext uri="{FF2B5EF4-FFF2-40B4-BE49-F238E27FC236}">
                <a16:creationId xmlns:a16="http://schemas.microsoft.com/office/drawing/2014/main" id="{93C6CA30-20C8-4CB9-8BF2-8A95B6B81753}"/>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01463" y="5530357"/>
            <a:ext cx="1364445" cy="907976"/>
          </a:xfrm>
          <a:prstGeom prst="rect">
            <a:avLst/>
          </a:prstGeom>
        </p:spPr>
      </p:pic>
    </p:spTree>
    <p:extLst>
      <p:ext uri="{BB962C8B-B14F-4D97-AF65-F5344CB8AC3E}">
        <p14:creationId xmlns:p14="http://schemas.microsoft.com/office/powerpoint/2010/main" val="1383359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54" name="Trapezoid 53">
            <a:extLst>
              <a:ext uri="{FF2B5EF4-FFF2-40B4-BE49-F238E27FC236}">
                <a16:creationId xmlns:a16="http://schemas.microsoft.com/office/drawing/2014/main" id="{7AA723BA-CBFE-425B-8F5D-A423D953DE21}"/>
              </a:ext>
            </a:extLst>
          </p:cNvPr>
          <p:cNvSpPr/>
          <p:nvPr/>
        </p:nvSpPr>
        <p:spPr>
          <a:xfrm rot="10800000">
            <a:off x="695013" y="2096211"/>
            <a:ext cx="10940304" cy="964232"/>
          </a:xfrm>
          <a:prstGeom prst="trapezoid">
            <a:avLst>
              <a:gd name="adj" fmla="val 22099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3. AI / ML to drive business impact</a:t>
            </a:r>
          </a:p>
        </p:txBody>
      </p:sp>
      <p:sp>
        <p:nvSpPr>
          <p:cNvPr id="20" name="Rectangle 19">
            <a:extLst>
              <a:ext uri="{FF2B5EF4-FFF2-40B4-BE49-F238E27FC236}">
                <a16:creationId xmlns:a16="http://schemas.microsoft.com/office/drawing/2014/main" id="{93B418E3-F89C-47A9-9300-00823FD4A0A2}"/>
              </a:ext>
            </a:extLst>
          </p:cNvPr>
          <p:cNvSpPr/>
          <p:nvPr/>
        </p:nvSpPr>
        <p:spPr>
          <a:xfrm>
            <a:off x="2679500" y="2204794"/>
            <a:ext cx="2319675"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Self Serve Analytics through Micro Applications</a:t>
            </a:r>
          </a:p>
        </p:txBody>
      </p:sp>
      <p:sp>
        <p:nvSpPr>
          <p:cNvPr id="21" name="Rectangle 20">
            <a:extLst>
              <a:ext uri="{FF2B5EF4-FFF2-40B4-BE49-F238E27FC236}">
                <a16:creationId xmlns:a16="http://schemas.microsoft.com/office/drawing/2014/main" id="{7C0E76E4-3A77-4D14-AD9B-710653EDCC0C}"/>
              </a:ext>
            </a:extLst>
          </p:cNvPr>
          <p:cNvSpPr/>
          <p:nvPr/>
        </p:nvSpPr>
        <p:spPr>
          <a:xfrm>
            <a:off x="4847633" y="2209954"/>
            <a:ext cx="2444564"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Complex Data Linearly Scalable With Data Volume</a:t>
            </a:r>
          </a:p>
        </p:txBody>
      </p:sp>
      <p:sp>
        <p:nvSpPr>
          <p:cNvPr id="22" name="Rectangle 21">
            <a:extLst>
              <a:ext uri="{FF2B5EF4-FFF2-40B4-BE49-F238E27FC236}">
                <a16:creationId xmlns:a16="http://schemas.microsoft.com/office/drawing/2014/main" id="{308FA4DD-3FBA-4709-BC59-60DCC49F25F9}"/>
              </a:ext>
            </a:extLst>
          </p:cNvPr>
          <p:cNvSpPr/>
          <p:nvPr/>
        </p:nvSpPr>
        <p:spPr>
          <a:xfrm>
            <a:off x="7183848" y="2214883"/>
            <a:ext cx="2267703"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Faster Time To Market Due To Less Set Up Time</a:t>
            </a:r>
          </a:p>
        </p:txBody>
      </p:sp>
      <p:cxnSp>
        <p:nvCxnSpPr>
          <p:cNvPr id="23" name="Straight Connector 22">
            <a:extLst>
              <a:ext uri="{FF2B5EF4-FFF2-40B4-BE49-F238E27FC236}">
                <a16:creationId xmlns:a16="http://schemas.microsoft.com/office/drawing/2014/main" id="{5FB705F7-1CF6-47D5-B4EA-073A39DCB410}"/>
              </a:ext>
            </a:extLst>
          </p:cNvPr>
          <p:cNvCxnSpPr>
            <a:cxnSpLocks/>
          </p:cNvCxnSpPr>
          <p:nvPr/>
        </p:nvCxnSpPr>
        <p:spPr>
          <a:xfrm>
            <a:off x="2679313" y="2827785"/>
            <a:ext cx="6766560" cy="28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0E2DD1-2915-4DB3-94F7-ECCC42C37363}"/>
              </a:ext>
            </a:extLst>
          </p:cNvPr>
          <p:cNvSpPr/>
          <p:nvPr/>
        </p:nvSpPr>
        <p:spPr>
          <a:xfrm>
            <a:off x="3403764" y="5558469"/>
            <a:ext cx="5811544" cy="41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Integrated &amp; Disparate sources in Data Lake </a:t>
            </a:r>
            <a:endParaRPr lang="en-US" sz="1400" b="1" dirty="0">
              <a:solidFill>
                <a:schemeClr val="tx1"/>
              </a:solidFill>
            </a:endParaRPr>
          </a:p>
        </p:txBody>
      </p:sp>
      <p:sp>
        <p:nvSpPr>
          <p:cNvPr id="2" name="TextBox 1">
            <a:extLst>
              <a:ext uri="{FF2B5EF4-FFF2-40B4-BE49-F238E27FC236}">
                <a16:creationId xmlns:a16="http://schemas.microsoft.com/office/drawing/2014/main" id="{0F78F3A0-90E8-48C3-8967-7D67625F1C63}"/>
              </a:ext>
            </a:extLst>
          </p:cNvPr>
          <p:cNvSpPr txBox="1"/>
          <p:nvPr/>
        </p:nvSpPr>
        <p:spPr>
          <a:xfrm>
            <a:off x="641836" y="950292"/>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Business Planning</a:t>
            </a:r>
          </a:p>
          <a:p>
            <a:pPr marL="285750" indent="-285750">
              <a:buFont typeface="Arial" panose="020B0604020202020204" pitchFamily="34" charset="0"/>
              <a:buChar char="•"/>
            </a:pPr>
            <a:r>
              <a:rPr lang="en-US" sz="1400" dirty="0"/>
              <a:t>Demand Prediction</a:t>
            </a:r>
          </a:p>
          <a:p>
            <a:pPr marL="285750" indent="-285750">
              <a:buFont typeface="Arial" panose="020B0604020202020204" pitchFamily="34" charset="0"/>
              <a:buChar char="•"/>
            </a:pPr>
            <a:r>
              <a:rPr lang="en-US" sz="1400" dirty="0"/>
              <a:t>Market Strategy </a:t>
            </a:r>
          </a:p>
          <a:p>
            <a:pPr marL="285750" indent="-285750">
              <a:buFont typeface="Arial" panose="020B0604020202020204" pitchFamily="34" charset="0"/>
              <a:buChar char="•"/>
            </a:pPr>
            <a:r>
              <a:rPr lang="en-US" sz="1400" dirty="0"/>
              <a:t>Strategic Investments</a:t>
            </a:r>
          </a:p>
        </p:txBody>
      </p:sp>
      <p:sp>
        <p:nvSpPr>
          <p:cNvPr id="31" name="TextBox 30">
            <a:extLst>
              <a:ext uri="{FF2B5EF4-FFF2-40B4-BE49-F238E27FC236}">
                <a16:creationId xmlns:a16="http://schemas.microsoft.com/office/drawing/2014/main" id="{2B54C6BB-8F73-4E62-8C50-184B47BC9248}"/>
              </a:ext>
            </a:extLst>
          </p:cNvPr>
          <p:cNvSpPr txBox="1"/>
          <p:nvPr/>
        </p:nvSpPr>
        <p:spPr>
          <a:xfrm>
            <a:off x="3461960" y="945615"/>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Early Warning Alerts</a:t>
            </a:r>
          </a:p>
          <a:p>
            <a:pPr marL="285750" indent="-285750">
              <a:buFont typeface="Arial" panose="020B0604020202020204" pitchFamily="34" charset="0"/>
              <a:buChar char="•"/>
            </a:pPr>
            <a:r>
              <a:rPr lang="en-US" sz="1400" dirty="0"/>
              <a:t>Customer Complaints </a:t>
            </a:r>
          </a:p>
          <a:p>
            <a:pPr marL="285750" indent="-285750">
              <a:buFont typeface="Arial" panose="020B0604020202020204" pitchFamily="34" charset="0"/>
              <a:buChar char="•"/>
            </a:pPr>
            <a:r>
              <a:rPr lang="en-US" sz="1400" dirty="0"/>
              <a:t>Transactional Risks</a:t>
            </a:r>
          </a:p>
          <a:p>
            <a:pPr marL="285750" indent="-285750">
              <a:buFont typeface="Arial" panose="020B0604020202020204" pitchFamily="34" charset="0"/>
              <a:buChar char="•"/>
            </a:pPr>
            <a:r>
              <a:rPr lang="en-US" sz="1400" dirty="0"/>
              <a:t>Loss Prevention</a:t>
            </a:r>
          </a:p>
        </p:txBody>
      </p:sp>
      <p:sp>
        <p:nvSpPr>
          <p:cNvPr id="32" name="TextBox 31">
            <a:extLst>
              <a:ext uri="{FF2B5EF4-FFF2-40B4-BE49-F238E27FC236}">
                <a16:creationId xmlns:a16="http://schemas.microsoft.com/office/drawing/2014/main" id="{3BDBE9F3-3D19-4287-BDAE-751B63F1A561}"/>
              </a:ext>
            </a:extLst>
          </p:cNvPr>
          <p:cNvSpPr txBox="1"/>
          <p:nvPr/>
        </p:nvSpPr>
        <p:spPr>
          <a:xfrm>
            <a:off x="6257303" y="954064"/>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Innovation / Insights</a:t>
            </a:r>
          </a:p>
          <a:p>
            <a:pPr marL="285750" indent="-285750">
              <a:buFont typeface="Arial" panose="020B0604020202020204" pitchFamily="34" charset="0"/>
              <a:buChar char="•"/>
            </a:pPr>
            <a:r>
              <a:rPr lang="en-US" sz="1400" dirty="0"/>
              <a:t>Voice of Consumer </a:t>
            </a:r>
          </a:p>
          <a:p>
            <a:pPr marL="285750" indent="-285750">
              <a:buFont typeface="Arial" panose="020B0604020202020204" pitchFamily="34" charset="0"/>
              <a:buChar char="•"/>
            </a:pPr>
            <a:r>
              <a:rPr lang="en-US" sz="1400" dirty="0"/>
              <a:t>Competitive Intelligence</a:t>
            </a:r>
          </a:p>
          <a:p>
            <a:pPr marL="285750" indent="-285750">
              <a:buFont typeface="Arial" panose="020B0604020202020204" pitchFamily="34" charset="0"/>
              <a:buChar char="•"/>
            </a:pPr>
            <a:r>
              <a:rPr lang="en-US" sz="1400" dirty="0"/>
              <a:t>Product Governance</a:t>
            </a:r>
          </a:p>
        </p:txBody>
      </p:sp>
      <p:sp>
        <p:nvSpPr>
          <p:cNvPr id="33" name="TextBox 32">
            <a:extLst>
              <a:ext uri="{FF2B5EF4-FFF2-40B4-BE49-F238E27FC236}">
                <a16:creationId xmlns:a16="http://schemas.microsoft.com/office/drawing/2014/main" id="{01DC09F4-E36C-4121-85DD-6ECD51C00EBD}"/>
              </a:ext>
            </a:extLst>
          </p:cNvPr>
          <p:cNvSpPr txBox="1"/>
          <p:nvPr/>
        </p:nvSpPr>
        <p:spPr>
          <a:xfrm>
            <a:off x="9052646" y="943884"/>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Customer Engagement</a:t>
            </a:r>
          </a:p>
          <a:p>
            <a:pPr marL="285750" indent="-285750">
              <a:buFont typeface="Arial" panose="020B0604020202020204" pitchFamily="34" charset="0"/>
              <a:buChar char="•"/>
            </a:pPr>
            <a:r>
              <a:rPr lang="en-US" sz="1400" dirty="0"/>
              <a:t>Personalization</a:t>
            </a:r>
          </a:p>
          <a:p>
            <a:pPr marL="285750" indent="-285750">
              <a:buFont typeface="Arial" panose="020B0604020202020204" pitchFamily="34" charset="0"/>
              <a:buChar char="•"/>
            </a:pPr>
            <a:r>
              <a:rPr lang="en-US" sz="1400" dirty="0"/>
              <a:t>Acquisition &amp; Conversion </a:t>
            </a:r>
          </a:p>
          <a:p>
            <a:pPr marL="285750" indent="-285750">
              <a:buFont typeface="Arial" panose="020B0604020202020204" pitchFamily="34" charset="0"/>
              <a:buChar char="•"/>
            </a:pPr>
            <a:r>
              <a:rPr lang="en-US" sz="1400" dirty="0"/>
              <a:t>Customer Experiences</a:t>
            </a:r>
          </a:p>
        </p:txBody>
      </p:sp>
      <p:pic>
        <p:nvPicPr>
          <p:cNvPr id="8" name="Picture 7">
            <a:extLst>
              <a:ext uri="{FF2B5EF4-FFF2-40B4-BE49-F238E27FC236}">
                <a16:creationId xmlns:a16="http://schemas.microsoft.com/office/drawing/2014/main" id="{5964CB0E-7799-4650-8249-0AC37F4961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37161" y="3349049"/>
            <a:ext cx="964883" cy="964883"/>
          </a:xfrm>
          <a:prstGeom prst="rect">
            <a:avLst/>
          </a:prstGeom>
        </p:spPr>
      </p:pic>
      <p:pic>
        <p:nvPicPr>
          <p:cNvPr id="6148" name="Picture 4" descr="Image result for machine learning icon">
            <a:extLst>
              <a:ext uri="{FF2B5EF4-FFF2-40B4-BE49-F238E27FC236}">
                <a16:creationId xmlns:a16="http://schemas.microsoft.com/office/drawing/2014/main" id="{989FE0BD-5847-4839-8148-44A1A0DFF99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83939" y="3408519"/>
            <a:ext cx="868417" cy="8684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D02B207-4DF2-4149-B93C-2A971D7D87C0}"/>
              </a:ext>
            </a:extLst>
          </p:cNvPr>
          <p:cNvSpPr txBox="1"/>
          <p:nvPr/>
        </p:nvSpPr>
        <p:spPr>
          <a:xfrm>
            <a:off x="4087097" y="3646825"/>
            <a:ext cx="412734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Artificial Intelligence / Machine Learning </a:t>
            </a:r>
          </a:p>
        </p:txBody>
      </p:sp>
      <p:sp>
        <p:nvSpPr>
          <p:cNvPr id="14" name="Rectangle 13">
            <a:extLst>
              <a:ext uri="{FF2B5EF4-FFF2-40B4-BE49-F238E27FC236}">
                <a16:creationId xmlns:a16="http://schemas.microsoft.com/office/drawing/2014/main" id="{FB8851B7-CC5D-4DE9-AD6F-B025EA04659A}"/>
              </a:ext>
            </a:extLst>
          </p:cNvPr>
          <p:cNvSpPr/>
          <p:nvPr/>
        </p:nvSpPr>
        <p:spPr>
          <a:xfrm>
            <a:off x="2807698" y="3202927"/>
            <a:ext cx="6686140" cy="125293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D92FE29D-389B-4293-ACD9-CA12F4D1F3E8}"/>
              </a:ext>
            </a:extLst>
          </p:cNvPr>
          <p:cNvCxnSpPr>
            <a:cxnSpLocks/>
          </p:cNvCxnSpPr>
          <p:nvPr/>
        </p:nvCxnSpPr>
        <p:spPr>
          <a:xfrm flipV="1">
            <a:off x="2679313" y="2296812"/>
            <a:ext cx="6766560" cy="132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41BC37-B9ED-4281-8D40-8DB0DC558D1C}"/>
              </a:ext>
            </a:extLst>
          </p:cNvPr>
          <p:cNvCxnSpPr>
            <a:cxnSpLocks/>
          </p:cNvCxnSpPr>
          <p:nvPr/>
        </p:nvCxnSpPr>
        <p:spPr>
          <a:xfrm>
            <a:off x="2552973" y="5448256"/>
            <a:ext cx="6917599"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15B704EE-0AA3-46F1-B49D-36C56DC5DCD5}"/>
              </a:ext>
            </a:extLst>
          </p:cNvPr>
          <p:cNvCxnSpPr>
            <a:cxnSpLocks/>
          </p:cNvCxnSpPr>
          <p:nvPr/>
        </p:nvCxnSpPr>
        <p:spPr>
          <a:xfrm>
            <a:off x="2558733" y="6118816"/>
            <a:ext cx="6917599" cy="0"/>
          </a:xfrm>
          <a:prstGeom prst="line">
            <a:avLst/>
          </a:prstGeom>
          <a:ln w="19050"/>
        </p:spPr>
        <p:style>
          <a:lnRef idx="2">
            <a:schemeClr val="dk1"/>
          </a:lnRef>
          <a:fillRef idx="0">
            <a:schemeClr val="dk1"/>
          </a:fillRef>
          <a:effectRef idx="1">
            <a:schemeClr val="dk1"/>
          </a:effectRef>
          <a:fontRef idx="minor">
            <a:schemeClr val="tx1"/>
          </a:fontRef>
        </p:style>
      </p:cxnSp>
      <p:pic>
        <p:nvPicPr>
          <p:cNvPr id="51" name="Picture 50">
            <a:extLst>
              <a:ext uri="{FF2B5EF4-FFF2-40B4-BE49-F238E27FC236}">
                <a16:creationId xmlns:a16="http://schemas.microsoft.com/office/drawing/2014/main" id="{11E0F95C-713A-4CC3-8E33-8DABEF5D215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9120" y="5100836"/>
            <a:ext cx="977097" cy="977097"/>
          </a:xfrm>
          <a:prstGeom prst="rect">
            <a:avLst/>
          </a:prstGeom>
        </p:spPr>
      </p:pic>
      <p:sp>
        <p:nvSpPr>
          <p:cNvPr id="43" name="Arrow: Down 42">
            <a:extLst>
              <a:ext uri="{FF2B5EF4-FFF2-40B4-BE49-F238E27FC236}">
                <a16:creationId xmlns:a16="http://schemas.microsoft.com/office/drawing/2014/main" id="{A35A437C-C06E-4A66-81BF-E3F7B2AEFB5B}"/>
              </a:ext>
            </a:extLst>
          </p:cNvPr>
          <p:cNvSpPr/>
          <p:nvPr/>
        </p:nvSpPr>
        <p:spPr>
          <a:xfrm rot="10800000">
            <a:off x="4507480" y="4710554"/>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36B6474E-798D-4C4B-9C3C-C3315D629442}"/>
              </a:ext>
            </a:extLst>
          </p:cNvPr>
          <p:cNvSpPr/>
          <p:nvPr/>
        </p:nvSpPr>
        <p:spPr>
          <a:xfrm rot="10800000">
            <a:off x="5397269" y="4700011"/>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EACB8ADB-9F97-4886-9B9A-996C761D33E7}"/>
              </a:ext>
            </a:extLst>
          </p:cNvPr>
          <p:cNvSpPr/>
          <p:nvPr/>
        </p:nvSpPr>
        <p:spPr>
          <a:xfrm rot="10800000">
            <a:off x="6220743" y="4700010"/>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E11DA64C-68B3-44C6-8FB3-BFA5DA0F758D}"/>
              </a:ext>
            </a:extLst>
          </p:cNvPr>
          <p:cNvSpPr/>
          <p:nvPr/>
        </p:nvSpPr>
        <p:spPr>
          <a:xfrm rot="10800000">
            <a:off x="7154096" y="4700010"/>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63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a:xfrm>
            <a:off x="2319054" y="2323563"/>
            <a:ext cx="8692382" cy="914400"/>
          </a:xfrm>
        </p:spPr>
        <p:txBody>
          <a:bodyPr/>
          <a:lstStyle/>
          <a:p>
            <a:r>
              <a:rPr lang="en-US" dirty="0"/>
              <a:t>Integration of Data from Multiple Sources for creating Data Lake</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4273682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Integrating Data from Multiple Sources</a:t>
            </a:r>
          </a:p>
        </p:txBody>
      </p:sp>
      <p:sp>
        <p:nvSpPr>
          <p:cNvPr id="137" name="TextBox 56"/>
          <p:cNvSpPr txBox="1"/>
          <p:nvPr/>
        </p:nvSpPr>
        <p:spPr>
          <a:xfrm>
            <a:off x="1296683" y="3520620"/>
            <a:ext cx="197701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acquire data?</a:t>
            </a:r>
          </a:p>
        </p:txBody>
      </p:sp>
      <p:sp>
        <p:nvSpPr>
          <p:cNvPr id="138" name="TextBox 61"/>
          <p:cNvSpPr txBox="1"/>
          <p:nvPr/>
        </p:nvSpPr>
        <p:spPr>
          <a:xfrm>
            <a:off x="4376855" y="3520619"/>
            <a:ext cx="310642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139" name="TextBox 62"/>
          <p:cNvSpPr txBox="1"/>
          <p:nvPr/>
        </p:nvSpPr>
        <p:spPr>
          <a:xfrm>
            <a:off x="8514949" y="3546198"/>
            <a:ext cx="267733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enable consumption?</a:t>
            </a:r>
          </a:p>
        </p:txBody>
      </p:sp>
      <p:pic>
        <p:nvPicPr>
          <p:cNvPr id="4098" name="Picture 2" descr="https://static.thenounproject.com/png/690989-200.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673653" y="2232374"/>
            <a:ext cx="1080752" cy="10807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tatic.thenounproject.com/png/120392-200.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23775" y="2356608"/>
            <a:ext cx="956518" cy="9565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static.thenounproject.com/png/59220-200.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171572" y="2232374"/>
            <a:ext cx="1317899" cy="13178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22168" y="1227275"/>
            <a:ext cx="4378122" cy="369332"/>
          </a:xfrm>
          <a:prstGeom prst="rect">
            <a:avLst/>
          </a:prstGeom>
          <a:noFill/>
        </p:spPr>
        <p:txBody>
          <a:bodyPr wrap="none" rtlCol="0">
            <a:spAutoFit/>
          </a:bodyPr>
          <a:lstStyle/>
          <a:p>
            <a:r>
              <a:rPr lang="en-US" i="1" dirty="0">
                <a:solidFill>
                  <a:schemeClr val="tx1">
                    <a:lumMod val="50000"/>
                    <a:lumOff val="50000"/>
                  </a:schemeClr>
                </a:solidFill>
                <a:latin typeface="Arial" panose="020B0604020202020204" pitchFamily="34" charset="0"/>
                <a:cs typeface="Arial" panose="020B0604020202020204" pitchFamily="34" charset="0"/>
              </a:rPr>
              <a:t>Key questions that need to be addressed</a:t>
            </a:r>
          </a:p>
        </p:txBody>
      </p:sp>
      <p:sp>
        <p:nvSpPr>
          <p:cNvPr id="4" name="Rectangle 3"/>
          <p:cNvSpPr/>
          <p:nvPr/>
        </p:nvSpPr>
        <p:spPr>
          <a:xfrm>
            <a:off x="599654" y="2528296"/>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1</a:t>
            </a:r>
          </a:p>
        </p:txBody>
      </p:sp>
      <p:sp>
        <p:nvSpPr>
          <p:cNvPr id="61" name="Rectangle 60"/>
          <p:cNvSpPr/>
          <p:nvPr/>
        </p:nvSpPr>
        <p:spPr>
          <a:xfrm>
            <a:off x="3709363" y="2528296"/>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2</a:t>
            </a:r>
          </a:p>
        </p:txBody>
      </p:sp>
      <p:sp>
        <p:nvSpPr>
          <p:cNvPr id="62" name="Rectangle 61"/>
          <p:cNvSpPr/>
          <p:nvPr/>
        </p:nvSpPr>
        <p:spPr>
          <a:xfrm>
            <a:off x="7844166" y="2629180"/>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3</a:t>
            </a:r>
          </a:p>
        </p:txBody>
      </p:sp>
      <p:sp>
        <p:nvSpPr>
          <p:cNvPr id="63" name="TextBox 62"/>
          <p:cNvSpPr txBox="1"/>
          <p:nvPr/>
        </p:nvSpPr>
        <p:spPr>
          <a:xfrm>
            <a:off x="889022" y="3867724"/>
            <a:ext cx="2650014"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Identify the correct tools to combine data from different sources based on the data type </a:t>
            </a:r>
          </a:p>
        </p:txBody>
      </p:sp>
      <p:sp>
        <p:nvSpPr>
          <p:cNvPr id="64" name="TextBox 63"/>
          <p:cNvSpPr txBox="1"/>
          <p:nvPr/>
        </p:nvSpPr>
        <p:spPr>
          <a:xfrm>
            <a:off x="4328755" y="3867724"/>
            <a:ext cx="3279090"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Prioritize between clouds based platform vs an on premise data lake creation, based on business requirements </a:t>
            </a:r>
          </a:p>
        </p:txBody>
      </p:sp>
      <p:sp>
        <p:nvSpPr>
          <p:cNvPr id="65" name="TextBox 64"/>
          <p:cNvSpPr txBox="1"/>
          <p:nvPr/>
        </p:nvSpPr>
        <p:spPr>
          <a:xfrm>
            <a:off x="8038461" y="3867724"/>
            <a:ext cx="3584120"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Enable support for Visualization or Machine learning techniques  like Forecasting, clustering and other advance analytics</a:t>
            </a:r>
          </a:p>
        </p:txBody>
      </p:sp>
    </p:spTree>
    <p:extLst>
      <p:ext uri="{BB962C8B-B14F-4D97-AF65-F5344CB8AC3E}">
        <p14:creationId xmlns:p14="http://schemas.microsoft.com/office/powerpoint/2010/main" val="4111832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a4e29da37334137f4e5128b&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2.xml><?xml version="1.0" encoding="utf-8"?>
<p:tagLst xmlns:a="http://schemas.openxmlformats.org/drawingml/2006/main" xmlns:r="http://schemas.openxmlformats.org/officeDocument/2006/relationships" xmlns:p="http://schemas.openxmlformats.org/presentationml/2006/main">
  <p:tag name="FILLFORECOLOR" val="3754615"/>
  <p:tag name="FILLFORESCHEMECOLOR" val="5"/>
</p:tagLst>
</file>

<file path=ppt/theme/theme1.xml><?xml version="1.0" encoding="utf-8"?>
<a:theme xmlns:a="http://schemas.openxmlformats.org/drawingml/2006/main" name="1_Office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32776</TotalTime>
  <Words>2868</Words>
  <Application>Microsoft Office PowerPoint</Application>
  <PresentationFormat>Widescreen</PresentationFormat>
  <Paragraphs>483</Paragraphs>
  <Slides>29</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Avenir Book</vt:lpstr>
      <vt:lpstr>Calibri</vt:lpstr>
      <vt:lpstr>Gill Sans MT</vt:lpstr>
      <vt:lpstr>Lucida Sans</vt:lpstr>
      <vt:lpstr>Mangal</vt:lpstr>
      <vt:lpstr>Open Sans</vt:lpstr>
      <vt:lpstr>Segoe UI</vt:lpstr>
      <vt:lpstr>Segoe UI Light</vt:lpstr>
      <vt:lpstr>Verdana</vt:lpstr>
      <vt:lpstr>Wingdings</vt:lpstr>
      <vt:lpstr>1_Office Theme</vt:lpstr>
      <vt:lpstr>LatentView Capability Demonstration on Data Platform</vt:lpstr>
      <vt:lpstr>Agenda</vt:lpstr>
      <vt:lpstr>PowerPoint Presentation</vt:lpstr>
      <vt:lpstr>Enabling the data driven decision making journey by…</vt:lpstr>
      <vt:lpstr>1. Getting the data together</vt:lpstr>
      <vt:lpstr>2. Making sense of the data</vt:lpstr>
      <vt:lpstr>3. AI / ML to drive business impact</vt:lpstr>
      <vt:lpstr>PowerPoint Presentation</vt:lpstr>
      <vt:lpstr>Integrating Data from Multiple Sources</vt:lpstr>
      <vt:lpstr>Integrating Data from Multiple Sources</vt:lpstr>
      <vt:lpstr>Integrating Data from Multiple Sources</vt:lpstr>
      <vt:lpstr>Centralizing Media Data from Media Buying Platforms</vt:lpstr>
      <vt:lpstr>Cloud-based Data Lake to Enhance Analytics Operations</vt:lpstr>
      <vt:lpstr>360-Degree View of Digital Metrics to Improve Marketing Effectiveness</vt:lpstr>
      <vt:lpstr>Data Harmonization for Efficient Digital Supply Chain </vt:lpstr>
      <vt:lpstr>Creating DataMart for All Analytics Use Cases</vt:lpstr>
      <vt:lpstr>PowerPoint Presentation</vt:lpstr>
      <vt:lpstr>Reporting &amp; Visualization Capabilities</vt:lpstr>
      <vt:lpstr>Drivers for Data Visualization</vt:lpstr>
      <vt:lpstr>Enabling Executive Decisions</vt:lpstr>
      <vt:lpstr>LatentView Solution for Refining Reporting Structure</vt:lpstr>
      <vt:lpstr>One Stop Conversion Funnel Dashboard from Multiple Sources</vt:lpstr>
      <vt:lpstr>Data driven Product Innovation based on Consumer Reviews</vt:lpstr>
      <vt:lpstr>Social Insights Platform for Fashion Trends Spotting</vt:lpstr>
      <vt:lpstr>PowerPoint Presentation</vt:lpstr>
      <vt:lpstr>LatentView- Data Engineering Capabilities</vt:lpstr>
      <vt:lpstr>Expertise in Cloud platforms</vt:lpstr>
      <vt:lpstr>Iterative Framework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Vivek Soundarapandian</cp:lastModifiedBy>
  <cp:revision>3522</cp:revision>
  <dcterms:created xsi:type="dcterms:W3CDTF">2017-09-27T09:03:29Z</dcterms:created>
  <dcterms:modified xsi:type="dcterms:W3CDTF">2019-01-21T11:46:20Z</dcterms:modified>
</cp:coreProperties>
</file>